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9" r:id="rId2"/>
    <p:sldId id="273" r:id="rId3"/>
    <p:sldId id="275" r:id="rId4"/>
    <p:sldId id="278" r:id="rId5"/>
    <p:sldId id="274" r:id="rId6"/>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1C24"/>
    <a:srgbClr val="EC2127"/>
    <a:srgbClr val="E3E5BD"/>
    <a:srgbClr val="58170D"/>
    <a:srgbClr val="CEB31F"/>
    <a:srgbClr val="832F1C"/>
    <a:srgbClr val="F9D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4" autoAdjust="0"/>
    <p:restoredTop sz="94660"/>
  </p:normalViewPr>
  <p:slideViewPr>
    <p:cSldViewPr snapToGrid="0">
      <p:cViewPr varScale="1">
        <p:scale>
          <a:sx n="114" d="100"/>
          <a:sy n="114" d="100"/>
        </p:scale>
        <p:origin x="8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864628-ED2B-4966-AC4E-CE543D8BD8F3}" type="datetimeFigureOut">
              <a:rPr lang="da-DK" smtClean="0"/>
              <a:t>09-10-2022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3122354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64628-ED2B-4966-AC4E-CE543D8BD8F3}" type="datetimeFigureOut">
              <a:rPr lang="da-DK" smtClean="0"/>
              <a:t>09-10-2022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3959590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64628-ED2B-4966-AC4E-CE543D8BD8F3}" type="datetimeFigureOut">
              <a:rPr lang="da-DK" smtClean="0"/>
              <a:t>09-10-2022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135692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864628-ED2B-4966-AC4E-CE543D8BD8F3}" type="datetimeFigureOut">
              <a:rPr lang="da-DK" smtClean="0"/>
              <a:t>09-10-2022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92216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864628-ED2B-4966-AC4E-CE543D8BD8F3}" type="datetimeFigureOut">
              <a:rPr lang="da-DK" smtClean="0"/>
              <a:t>09-10-2022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2724686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864628-ED2B-4966-AC4E-CE543D8BD8F3}" type="datetimeFigureOut">
              <a:rPr lang="da-DK" smtClean="0"/>
              <a:t>09-10-2022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961816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864628-ED2B-4966-AC4E-CE543D8BD8F3}" type="datetimeFigureOut">
              <a:rPr lang="da-DK" smtClean="0"/>
              <a:t>09-10-2022</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151846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864628-ED2B-4966-AC4E-CE543D8BD8F3}" type="datetimeFigureOut">
              <a:rPr lang="da-DK" smtClean="0"/>
              <a:t>09-10-2022</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83829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64628-ED2B-4966-AC4E-CE543D8BD8F3}" type="datetimeFigureOut">
              <a:rPr lang="da-DK" smtClean="0"/>
              <a:t>09-10-2022</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241615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864628-ED2B-4966-AC4E-CE543D8BD8F3}" type="datetimeFigureOut">
              <a:rPr lang="da-DK" smtClean="0"/>
              <a:t>09-10-2022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2095668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864628-ED2B-4966-AC4E-CE543D8BD8F3}" type="datetimeFigureOut">
              <a:rPr lang="da-DK" smtClean="0"/>
              <a:t>09-10-2022</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A2BFE5DF-D778-4923-B68D-AF0E09F254C5}" type="slidenum">
              <a:rPr lang="da-DK" smtClean="0"/>
              <a:t>‹#›</a:t>
            </a:fld>
            <a:endParaRPr lang="da-DK"/>
          </a:p>
        </p:txBody>
      </p:sp>
    </p:spTree>
    <p:extLst>
      <p:ext uri="{BB962C8B-B14F-4D97-AF65-F5344CB8AC3E}">
        <p14:creationId xmlns:p14="http://schemas.microsoft.com/office/powerpoint/2010/main" val="154960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64628-ED2B-4966-AC4E-CE543D8BD8F3}" type="datetimeFigureOut">
              <a:rPr lang="da-DK" smtClean="0"/>
              <a:t>09-10-2022</a:t>
            </a:fld>
            <a:endParaRPr lang="da-DK"/>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FE5DF-D778-4923-B68D-AF0E09F254C5}" type="slidenum">
              <a:rPr lang="da-DK" smtClean="0"/>
              <a:t>‹#›</a:t>
            </a:fld>
            <a:endParaRPr lang="da-DK"/>
          </a:p>
        </p:txBody>
      </p:sp>
    </p:spTree>
    <p:extLst>
      <p:ext uri="{BB962C8B-B14F-4D97-AF65-F5344CB8AC3E}">
        <p14:creationId xmlns:p14="http://schemas.microsoft.com/office/powerpoint/2010/main" val="27722174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D9EC0CE-DF75-4153-8281-1F74374268A5}"/>
              </a:ext>
            </a:extLst>
          </p:cNvPr>
          <p:cNvSpPr txBox="1"/>
          <p:nvPr/>
        </p:nvSpPr>
        <p:spPr>
          <a:xfrm>
            <a:off x="931124" y="1911236"/>
            <a:ext cx="7281747" cy="2169825"/>
          </a:xfrm>
          <a:prstGeom prst="rect">
            <a:avLst/>
          </a:prstGeom>
          <a:noFill/>
        </p:spPr>
        <p:txBody>
          <a:bodyPr wrap="square" rtlCol="0">
            <a:spAutoFit/>
          </a:bodyPr>
          <a:lstStyle/>
          <a:p>
            <a:pPr algn="ctr"/>
            <a:r>
              <a:rPr lang="en-US" sz="1100" b="1" dirty="0">
                <a:latin typeface="TeX Gyre Bonum" panose="00000500000000000000" pitchFamily="50" charset="0"/>
              </a:rPr>
              <a:t>Introduction</a:t>
            </a:r>
            <a:r>
              <a:rPr lang="en-US" sz="1100" dirty="0">
                <a:latin typeface="TeX Gyre Bonum" panose="00000500000000000000" pitchFamily="50" charset="0"/>
              </a:rPr>
              <a:t>: This document is a supplement to the 5e Uncommon Magic Item Cards, containing templates for poker sized magic items cards, to fill in, print out and use in play. The cards are intended to be split into two decks, a permanent item deck and a one use only item deck.</a:t>
            </a:r>
          </a:p>
          <a:p>
            <a:pPr algn="ctr"/>
            <a:r>
              <a:rPr lang="da-DK" sz="1100" dirty="0">
                <a:latin typeface="TeX Gyre Bonum" panose="00000500000000000000" pitchFamily="50" charset="0"/>
              </a:rPr>
              <a:t>The cards can function as player handouts for specific magic items, or you can use the decks to randomize which item the heroes find.</a:t>
            </a:r>
          </a:p>
          <a:p>
            <a:pPr algn="ctr"/>
            <a:r>
              <a:rPr lang="en-US" sz="1100" i="1" dirty="0">
                <a:latin typeface="TeX Gyre Bonum" panose="00000500000000000000" pitchFamily="50" charset="0"/>
              </a:rPr>
              <a:t>Version: 3.0</a:t>
            </a:r>
            <a:endParaRPr lang="en-GB" i="1" dirty="0"/>
          </a:p>
          <a:p>
            <a:pPr algn="ctr"/>
            <a:r>
              <a:rPr lang="en-US" sz="1100" dirty="0">
                <a:latin typeface="TeX Gyre Bonum" panose="00000500000000000000" pitchFamily="50" charset="0"/>
              </a:rPr>
              <a:t>	 </a:t>
            </a:r>
            <a:endParaRPr lang="en-GB" sz="1100" dirty="0">
              <a:latin typeface="TeX Gyre Bonum" panose="00000500000000000000" pitchFamily="50" charset="0"/>
            </a:endParaRPr>
          </a:p>
          <a:p>
            <a:pPr algn="ctr"/>
            <a:r>
              <a:rPr lang="en-US" sz="1400" dirty="0">
                <a:latin typeface="Andada SC" panose="02000000000000000000" pitchFamily="2" charset="0"/>
              </a:rPr>
              <a:t>by MICHAEL LIPPERT </a:t>
            </a:r>
          </a:p>
          <a:p>
            <a:pPr algn="ctr"/>
            <a:r>
              <a:rPr lang="en-US" sz="1100" dirty="0">
                <a:latin typeface="TeX Gyre Bonum" panose="00000500000000000000" pitchFamily="50" charset="0"/>
              </a:rPr>
              <a:t>Send comments, suggestions for improvements etc. to @</a:t>
            </a:r>
            <a:r>
              <a:rPr lang="en-US" sz="1100" dirty="0" err="1">
                <a:latin typeface="TeX Gyre Bonum" panose="00000500000000000000" pitchFamily="50" charset="0"/>
              </a:rPr>
              <a:t>friislippert</a:t>
            </a:r>
            <a:r>
              <a:rPr lang="en-US" sz="1100" dirty="0">
                <a:latin typeface="TeX Gyre Bonum" panose="00000500000000000000" pitchFamily="50" charset="0"/>
              </a:rPr>
              <a:t> on twitter</a:t>
            </a:r>
            <a:endParaRPr lang="en-GB" sz="1100" dirty="0">
              <a:latin typeface="TeX Gyre Bonum" panose="00000500000000000000" pitchFamily="50" charset="0"/>
            </a:endParaRPr>
          </a:p>
          <a:p>
            <a:pPr algn="ctr"/>
            <a:r>
              <a:rPr lang="en-US" sz="1100" i="1" dirty="0">
                <a:latin typeface="TeX Gyre Bonum" panose="00000500000000000000" pitchFamily="50" charset="0"/>
              </a:rPr>
              <a:t>This product is licensed under OGL, see page 19 for COPYRIGHT details.</a:t>
            </a:r>
          </a:p>
          <a:p>
            <a:pPr algn="ctr"/>
            <a:r>
              <a:rPr lang="en-US" sz="1100" i="1" dirty="0">
                <a:latin typeface="TeX Gyre Bonum" panose="00000500000000000000" pitchFamily="50" charset="0"/>
              </a:rPr>
              <a:t>Icons are from Game-Icons.net and are created by the talented </a:t>
            </a:r>
            <a:r>
              <a:rPr lang="en-US" sz="1100" i="1" dirty="0" err="1">
                <a:latin typeface="TeX Gyre Bonum" panose="00000500000000000000" pitchFamily="50" charset="0"/>
              </a:rPr>
              <a:t>Lorc</a:t>
            </a:r>
            <a:r>
              <a:rPr lang="en-US" sz="1100" i="1" dirty="0">
                <a:latin typeface="TeX Gyre Bonum" panose="00000500000000000000" pitchFamily="50" charset="0"/>
              </a:rPr>
              <a:t>, </a:t>
            </a:r>
            <a:r>
              <a:rPr lang="en-US" sz="1100" i="1" dirty="0" err="1">
                <a:latin typeface="TeX Gyre Bonum" panose="00000500000000000000" pitchFamily="50" charset="0"/>
              </a:rPr>
              <a:t>Delapuite</a:t>
            </a:r>
            <a:r>
              <a:rPr lang="en-US" sz="1100" i="1" dirty="0">
                <a:latin typeface="TeX Gyre Bonum" panose="00000500000000000000" pitchFamily="50" charset="0"/>
              </a:rPr>
              <a:t> and Lucas under the Creative Commons 3.0 license: https://creativecommons.org/licenses/by/3.0/ </a:t>
            </a:r>
          </a:p>
        </p:txBody>
      </p:sp>
      <p:sp>
        <p:nvSpPr>
          <p:cNvPr id="17" name="TextBox 16">
            <a:extLst>
              <a:ext uri="{FF2B5EF4-FFF2-40B4-BE49-F238E27FC236}">
                <a16:creationId xmlns:a16="http://schemas.microsoft.com/office/drawing/2014/main" id="{5E92B39A-46BA-4781-9281-4BB81D4B4232}"/>
              </a:ext>
            </a:extLst>
          </p:cNvPr>
          <p:cNvSpPr txBox="1"/>
          <p:nvPr/>
        </p:nvSpPr>
        <p:spPr>
          <a:xfrm>
            <a:off x="-385482" y="1511282"/>
            <a:ext cx="9906000" cy="400110"/>
          </a:xfrm>
          <a:prstGeom prst="rect">
            <a:avLst/>
          </a:prstGeom>
          <a:noFill/>
        </p:spPr>
        <p:txBody>
          <a:bodyPr wrap="square" rtlCol="0">
            <a:spAutoFit/>
          </a:bodyPr>
          <a:lstStyle/>
          <a:p>
            <a:pPr algn="ctr"/>
            <a:r>
              <a:rPr lang="en-US" sz="2000" i="1" dirty="0">
                <a:latin typeface="Andada SC" panose="02000000000000000000" pitchFamily="2" charset="0"/>
              </a:rPr>
              <a:t>Templates for creating your own item cards to add to your deck</a:t>
            </a:r>
            <a:endParaRPr lang="en-GB" dirty="0"/>
          </a:p>
        </p:txBody>
      </p:sp>
      <p:sp>
        <p:nvSpPr>
          <p:cNvPr id="18" name="TextBox 17">
            <a:extLst>
              <a:ext uri="{FF2B5EF4-FFF2-40B4-BE49-F238E27FC236}">
                <a16:creationId xmlns:a16="http://schemas.microsoft.com/office/drawing/2014/main" id="{41D65F34-6F40-4600-BF07-485C2F9D22D5}"/>
              </a:ext>
            </a:extLst>
          </p:cNvPr>
          <p:cNvSpPr txBox="1"/>
          <p:nvPr/>
        </p:nvSpPr>
        <p:spPr>
          <a:xfrm>
            <a:off x="-380998" y="299010"/>
            <a:ext cx="9905999" cy="646331"/>
          </a:xfrm>
          <a:prstGeom prst="rect">
            <a:avLst/>
          </a:prstGeom>
          <a:noFill/>
        </p:spPr>
        <p:txBody>
          <a:bodyPr wrap="square" rtlCol="0">
            <a:spAutoFit/>
          </a:bodyPr>
          <a:lstStyle/>
          <a:p>
            <a:pPr algn="ctr"/>
            <a:r>
              <a:rPr lang="en-US" sz="3600" b="1" dirty="0">
                <a:latin typeface="Andada SC" panose="02000000000000000000" pitchFamily="2" charset="0"/>
              </a:rPr>
              <a:t>5e MAGIC ITEM CARD [TEMPLATE]</a:t>
            </a:r>
            <a:endParaRPr lang="en-GB" sz="3600" b="1" dirty="0">
              <a:latin typeface="Andada SC" panose="02000000000000000000" pitchFamily="2" charset="0"/>
            </a:endParaRPr>
          </a:p>
        </p:txBody>
      </p:sp>
      <p:pic>
        <p:nvPicPr>
          <p:cNvPr id="3" name="Picture 2">
            <a:extLst>
              <a:ext uri="{FF2B5EF4-FFF2-40B4-BE49-F238E27FC236}">
                <a16:creationId xmlns:a16="http://schemas.microsoft.com/office/drawing/2014/main" id="{C9D357F3-8520-4239-BF6D-F1C7B1F6AE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667518" y="4650290"/>
            <a:ext cx="1800000" cy="1800000"/>
          </a:xfrm>
          <a:prstGeom prst="rect">
            <a:avLst/>
          </a:prstGeom>
        </p:spPr>
      </p:pic>
      <p:sp>
        <p:nvSpPr>
          <p:cNvPr id="8" name="Rectangle 7">
            <a:extLst>
              <a:ext uri="{FF2B5EF4-FFF2-40B4-BE49-F238E27FC236}">
                <a16:creationId xmlns:a16="http://schemas.microsoft.com/office/drawing/2014/main" id="{E0BD8802-90B2-44BC-8B7E-C22DB78D0661}"/>
              </a:ext>
            </a:extLst>
          </p:cNvPr>
          <p:cNvSpPr/>
          <p:nvPr/>
        </p:nvSpPr>
        <p:spPr>
          <a:xfrm>
            <a:off x="3649590" y="4625959"/>
            <a:ext cx="1800000" cy="1800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K"/>
          </a:p>
        </p:txBody>
      </p:sp>
      <p:cxnSp>
        <p:nvCxnSpPr>
          <p:cNvPr id="10" name="Straight Connector 9">
            <a:extLst>
              <a:ext uri="{FF2B5EF4-FFF2-40B4-BE49-F238E27FC236}">
                <a16:creationId xmlns:a16="http://schemas.microsoft.com/office/drawing/2014/main" id="{0503E7BA-1DBD-48F7-BA25-15144CCB71E8}"/>
              </a:ext>
            </a:extLst>
          </p:cNvPr>
          <p:cNvCxnSpPr>
            <a:cxnSpLocks/>
          </p:cNvCxnSpPr>
          <p:nvPr/>
        </p:nvCxnSpPr>
        <p:spPr>
          <a:xfrm>
            <a:off x="2566147" y="1244084"/>
            <a:ext cx="4146176" cy="0"/>
          </a:xfrm>
          <a:prstGeom prst="line">
            <a:avLst/>
          </a:prstGeom>
          <a:ln w="76200">
            <a:solidFill>
              <a:srgbClr val="EC1C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1722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3B6EFA-8A74-41EC-BFDB-A63F5CC56648}"/>
              </a:ext>
            </a:extLst>
          </p:cNvPr>
          <p:cNvSpPr/>
          <p:nvPr/>
        </p:nvSpPr>
        <p:spPr>
          <a:xfrm>
            <a:off x="230819" y="291730"/>
            <a:ext cx="6353757" cy="6371287"/>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242763" y="294021"/>
            <a:ext cx="6348601" cy="636899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2" name="TextBox 1"/>
          <p:cNvSpPr txBox="1"/>
          <p:nvPr/>
        </p:nvSpPr>
        <p:spPr>
          <a:xfrm>
            <a:off x="253395" y="761004"/>
            <a:ext cx="3683517" cy="2123658"/>
          </a:xfrm>
          <a:prstGeom prst="rect">
            <a:avLst/>
          </a:prstGeom>
          <a:noFill/>
        </p:spPr>
        <p:txBody>
          <a:bodyPr wrap="square" rtlCol="0">
            <a:spAutoFit/>
          </a:bodyPr>
          <a:lstStyle/>
          <a:p>
            <a:pPr algn="just"/>
            <a:r>
              <a:rPr lang="en-GB" sz="1200" dirty="0">
                <a:latin typeface="Corda-Light" panose="02000503020000020004" pitchFamily="50" charset="0"/>
              </a:rPr>
              <a:t>Here follows a template for Item Cards for 5</a:t>
            </a:r>
            <a:r>
              <a:rPr lang="en-GB" sz="1200" baseline="30000" dirty="0">
                <a:latin typeface="Corda-Light" panose="02000503020000020004" pitchFamily="50" charset="0"/>
              </a:rPr>
              <a:t>th</a:t>
            </a:r>
            <a:r>
              <a:rPr lang="en-GB" sz="1200" dirty="0">
                <a:latin typeface="Corda-Light" panose="02000503020000020004" pitchFamily="50" charset="0"/>
              </a:rPr>
              <a:t> edition, as  requested by some of the users of the Item Cards. </a:t>
            </a:r>
          </a:p>
          <a:p>
            <a:pPr algn="just"/>
            <a:endParaRPr lang="en-GB" sz="1200" dirty="0">
              <a:latin typeface="Corda-Light" panose="02000503020000020004" pitchFamily="50" charset="0"/>
            </a:endParaRPr>
          </a:p>
          <a:p>
            <a:pPr algn="just"/>
            <a:r>
              <a:rPr lang="en-GB" sz="1200" dirty="0">
                <a:latin typeface="Corda-Light" panose="02000503020000020004" pitchFamily="50" charset="0"/>
              </a:rPr>
              <a:t>I have added two sheets after this with dummy item cards, that can easily be copied should you want to create even more cards. The first sheet is set up as the regular items, and the second has the more pale background of the one use only items.</a:t>
            </a:r>
          </a:p>
          <a:p>
            <a:pPr algn="just"/>
            <a:endParaRPr lang="en-GB" sz="1200" dirty="0">
              <a:latin typeface="Corda-Light" panose="02000503020000020004" pitchFamily="50" charset="0"/>
            </a:endParaRPr>
          </a:p>
          <a:p>
            <a:pPr algn="just"/>
            <a:r>
              <a:rPr lang="en-GB" sz="1200" dirty="0">
                <a:latin typeface="Corda-Light" panose="02000503020000020004" pitchFamily="50" charset="0"/>
              </a:rPr>
              <a:t>To add an icon to your card simply copy the icon from this page onto the card you are working on.</a:t>
            </a:r>
          </a:p>
        </p:txBody>
      </p:sp>
      <p:sp>
        <p:nvSpPr>
          <p:cNvPr id="8" name="TextBox 7"/>
          <p:cNvSpPr txBox="1"/>
          <p:nvPr/>
        </p:nvSpPr>
        <p:spPr>
          <a:xfrm>
            <a:off x="242763" y="324730"/>
            <a:ext cx="3990626" cy="461665"/>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2400" dirty="0">
                <a:solidFill>
                  <a:srgbClr val="58170D"/>
                </a:solidFill>
                <a:latin typeface="MrsEavesSmallCaps" panose="020B0600000000000000" pitchFamily="34" charset="0"/>
              </a:rPr>
              <a:t>Notes on the template</a:t>
            </a:r>
            <a:endParaRPr lang="en-GB" sz="2400" dirty="0">
              <a:solidFill>
                <a:srgbClr val="58170D"/>
              </a:solidFill>
              <a:latin typeface="MrsEavesSmallCaps" panose="020B0600000000000000" pitchFamily="34" charset="0"/>
            </a:endParaRPr>
          </a:p>
        </p:txBody>
      </p:sp>
      <p:pic>
        <p:nvPicPr>
          <p:cNvPr id="58" name="Picture 5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24152" y="788846"/>
            <a:ext cx="544762" cy="540001"/>
          </a:xfrm>
          <a:prstGeom prst="rect">
            <a:avLst/>
          </a:prstGeom>
        </p:spPr>
      </p:pic>
      <p:pic>
        <p:nvPicPr>
          <p:cNvPr id="59" name="Picture 58"/>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9391" y="1380731"/>
            <a:ext cx="544762" cy="540001"/>
          </a:xfrm>
          <a:prstGeom prst="rect">
            <a:avLst/>
          </a:prstGeom>
        </p:spPr>
      </p:pic>
      <p:pic>
        <p:nvPicPr>
          <p:cNvPr id="61" name="Picture 60"/>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7475" y="3705698"/>
            <a:ext cx="540001" cy="540001"/>
          </a:xfrm>
          <a:prstGeom prst="rect">
            <a:avLst/>
          </a:prstGeom>
        </p:spPr>
      </p:pic>
      <p:pic>
        <p:nvPicPr>
          <p:cNvPr id="62" name="Picture 61"/>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19390" y="3113651"/>
            <a:ext cx="540001" cy="540001"/>
          </a:xfrm>
          <a:prstGeom prst="rect">
            <a:avLst/>
          </a:prstGeom>
        </p:spPr>
      </p:pic>
      <p:pic>
        <p:nvPicPr>
          <p:cNvPr id="63" name="Picture 62"/>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31132" y="4297583"/>
            <a:ext cx="540001" cy="540001"/>
          </a:xfrm>
          <a:prstGeom prst="rect">
            <a:avLst/>
          </a:prstGeom>
        </p:spPr>
      </p:pic>
      <p:pic>
        <p:nvPicPr>
          <p:cNvPr id="64" name="Picture 63"/>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24153" y="2524966"/>
            <a:ext cx="540001" cy="540001"/>
          </a:xfrm>
          <a:prstGeom prst="rect">
            <a:avLst/>
          </a:prstGeom>
        </p:spPr>
      </p:pic>
      <p:pic>
        <p:nvPicPr>
          <p:cNvPr id="65" name="Picture 64"/>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26369" y="4886269"/>
            <a:ext cx="540001" cy="540001"/>
          </a:xfrm>
          <a:prstGeom prst="rect">
            <a:avLst/>
          </a:prstGeom>
        </p:spPr>
      </p:pic>
      <p:pic>
        <p:nvPicPr>
          <p:cNvPr id="66" name="Picture 65"/>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23988" y="5474954"/>
            <a:ext cx="540001" cy="540001"/>
          </a:xfrm>
          <a:prstGeom prst="rect">
            <a:avLst/>
          </a:prstGeom>
        </p:spPr>
      </p:pic>
      <p:pic>
        <p:nvPicPr>
          <p:cNvPr id="67" name="Picture 66"/>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53414" y="6123851"/>
            <a:ext cx="540001" cy="540001"/>
          </a:xfrm>
          <a:prstGeom prst="rect">
            <a:avLst/>
          </a:prstGeom>
        </p:spPr>
      </p:pic>
      <p:sp>
        <p:nvSpPr>
          <p:cNvPr id="69" name="TextBox 68"/>
          <p:cNvSpPr txBox="1"/>
          <p:nvPr/>
        </p:nvSpPr>
        <p:spPr>
          <a:xfrm>
            <a:off x="4549866" y="341239"/>
            <a:ext cx="2236100" cy="400110"/>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pPr algn="l"/>
            <a:r>
              <a:rPr lang="da-DK" dirty="0">
                <a:latin typeface="MrsEavesSmallCaps" panose="020B0600000000000000" pitchFamily="34" charset="0"/>
              </a:rPr>
              <a:t>Iconography</a:t>
            </a:r>
            <a:endParaRPr lang="en-GB" dirty="0">
              <a:latin typeface="MrsEavesSmallCaps" panose="020B0600000000000000" pitchFamily="34" charset="0"/>
            </a:endParaRPr>
          </a:p>
        </p:txBody>
      </p:sp>
      <p:sp>
        <p:nvSpPr>
          <p:cNvPr id="70" name="TextBox 69"/>
          <p:cNvSpPr txBox="1"/>
          <p:nvPr/>
        </p:nvSpPr>
        <p:spPr>
          <a:xfrm>
            <a:off x="4566641" y="910506"/>
            <a:ext cx="2255820" cy="261610"/>
          </a:xfrm>
          <a:prstGeom prst="rect">
            <a:avLst/>
          </a:prstGeom>
          <a:noFill/>
        </p:spPr>
        <p:txBody>
          <a:bodyPr wrap="square" rtlCol="0">
            <a:spAutoFit/>
          </a:bodyPr>
          <a:lstStyle/>
          <a:p>
            <a:pPr algn="just"/>
            <a:r>
              <a:rPr lang="en-GB" sz="1100" dirty="0">
                <a:latin typeface="Corda-Light" panose="02000503020000020004" pitchFamily="50" charset="0"/>
              </a:rPr>
              <a:t>Weapon or shield</a:t>
            </a:r>
          </a:p>
        </p:txBody>
      </p:sp>
      <p:sp>
        <p:nvSpPr>
          <p:cNvPr id="71" name="TextBox 70"/>
          <p:cNvSpPr txBox="1"/>
          <p:nvPr/>
        </p:nvSpPr>
        <p:spPr>
          <a:xfrm>
            <a:off x="4566640" y="1519925"/>
            <a:ext cx="2255820" cy="261610"/>
          </a:xfrm>
          <a:prstGeom prst="rect">
            <a:avLst/>
          </a:prstGeom>
          <a:noFill/>
        </p:spPr>
        <p:txBody>
          <a:bodyPr wrap="square" rtlCol="0">
            <a:spAutoFit/>
          </a:bodyPr>
          <a:lstStyle/>
          <a:p>
            <a:pPr algn="just"/>
            <a:r>
              <a:rPr lang="en-GB" sz="1100" dirty="0">
                <a:latin typeface="Corda-Light" panose="02000503020000020004" pitchFamily="50" charset="0"/>
              </a:rPr>
              <a:t>Armor</a:t>
            </a:r>
          </a:p>
        </p:txBody>
      </p:sp>
      <p:sp>
        <p:nvSpPr>
          <p:cNvPr id="72" name="TextBox 71"/>
          <p:cNvSpPr txBox="1"/>
          <p:nvPr/>
        </p:nvSpPr>
        <p:spPr>
          <a:xfrm>
            <a:off x="4588742" y="2668451"/>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on your head</a:t>
            </a:r>
          </a:p>
        </p:txBody>
      </p:sp>
      <p:sp>
        <p:nvSpPr>
          <p:cNvPr id="73" name="TextBox 72"/>
          <p:cNvSpPr txBox="1"/>
          <p:nvPr/>
        </p:nvSpPr>
        <p:spPr>
          <a:xfrm>
            <a:off x="4598100" y="3252908"/>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on your arms</a:t>
            </a:r>
          </a:p>
        </p:txBody>
      </p:sp>
      <p:sp>
        <p:nvSpPr>
          <p:cNvPr id="74" name="TextBox 73"/>
          <p:cNvSpPr txBox="1"/>
          <p:nvPr/>
        </p:nvSpPr>
        <p:spPr>
          <a:xfrm>
            <a:off x="4588741" y="3848029"/>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on your feet</a:t>
            </a:r>
          </a:p>
        </p:txBody>
      </p:sp>
      <p:sp>
        <p:nvSpPr>
          <p:cNvPr id="75" name="TextBox 74"/>
          <p:cNvSpPr txBox="1"/>
          <p:nvPr/>
        </p:nvSpPr>
        <p:spPr>
          <a:xfrm>
            <a:off x="4583391" y="4433580"/>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on your neck</a:t>
            </a:r>
          </a:p>
        </p:txBody>
      </p:sp>
      <p:sp>
        <p:nvSpPr>
          <p:cNvPr id="76" name="TextBox 75"/>
          <p:cNvSpPr txBox="1"/>
          <p:nvPr/>
        </p:nvSpPr>
        <p:spPr>
          <a:xfrm>
            <a:off x="4592748" y="5027607"/>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on your face</a:t>
            </a:r>
          </a:p>
        </p:txBody>
      </p:sp>
      <p:sp>
        <p:nvSpPr>
          <p:cNvPr id="77" name="TextBox 76"/>
          <p:cNvSpPr txBox="1"/>
          <p:nvPr/>
        </p:nvSpPr>
        <p:spPr>
          <a:xfrm>
            <a:off x="4583390" y="5613213"/>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as a ring</a:t>
            </a:r>
          </a:p>
        </p:txBody>
      </p:sp>
      <p:sp>
        <p:nvSpPr>
          <p:cNvPr id="78" name="TextBox 77"/>
          <p:cNvSpPr txBox="1"/>
          <p:nvPr/>
        </p:nvSpPr>
        <p:spPr>
          <a:xfrm>
            <a:off x="4592748" y="6199637"/>
            <a:ext cx="2236101" cy="261610"/>
          </a:xfrm>
          <a:prstGeom prst="rect">
            <a:avLst/>
          </a:prstGeom>
          <a:noFill/>
        </p:spPr>
        <p:txBody>
          <a:bodyPr wrap="square" rtlCol="0">
            <a:spAutoFit/>
          </a:bodyPr>
          <a:lstStyle/>
          <a:p>
            <a:pPr algn="just"/>
            <a:r>
              <a:rPr lang="en-GB" sz="1100" dirty="0">
                <a:latin typeface="Corda-Light" panose="02000503020000020004" pitchFamily="50" charset="0"/>
              </a:rPr>
              <a:t>One use only items</a:t>
            </a:r>
          </a:p>
        </p:txBody>
      </p:sp>
      <p:cxnSp>
        <p:nvCxnSpPr>
          <p:cNvPr id="7" name="Straight Connector 6"/>
          <p:cNvCxnSpPr>
            <a:cxnSpLocks/>
          </p:cNvCxnSpPr>
          <p:nvPr/>
        </p:nvCxnSpPr>
        <p:spPr>
          <a:xfrm>
            <a:off x="4640373" y="707454"/>
            <a:ext cx="1847837" cy="8804"/>
          </a:xfrm>
          <a:prstGeom prst="line">
            <a:avLst/>
          </a:prstGeom>
          <a:ln w="19050">
            <a:solidFill>
              <a:srgbClr val="CEB31F"/>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991652" y="6221138"/>
            <a:ext cx="2236101" cy="261610"/>
          </a:xfrm>
          <a:prstGeom prst="rect">
            <a:avLst/>
          </a:prstGeom>
          <a:noFill/>
        </p:spPr>
        <p:txBody>
          <a:bodyPr wrap="square" rtlCol="0">
            <a:spAutoFit/>
          </a:bodyPr>
          <a:lstStyle/>
          <a:p>
            <a:pPr algn="just"/>
            <a:r>
              <a:rPr lang="en-GB" sz="1100" dirty="0">
                <a:latin typeface="Corda-Light" panose="02000503020000020004" pitchFamily="50" charset="0"/>
              </a:rPr>
              <a:t>This item requires </a:t>
            </a:r>
            <a:r>
              <a:rPr lang="en-GB" sz="1100" dirty="0" err="1">
                <a:latin typeface="Corda-Light" panose="02000503020000020004" pitchFamily="50" charset="0"/>
              </a:rPr>
              <a:t>attunement</a:t>
            </a:r>
            <a:endParaRPr lang="en-GB" sz="1100" dirty="0">
              <a:latin typeface="Corda-Light" panose="02000503020000020004" pitchFamily="50" charset="0"/>
            </a:endParaRPr>
          </a:p>
        </p:txBody>
      </p:sp>
      <p:pic>
        <p:nvPicPr>
          <p:cNvPr id="81" name="Picture 80"/>
          <p:cNvPicPr>
            <a:picLocks noChangeAspect="1"/>
          </p:cNvPicPr>
          <p:nvPr/>
        </p:nvPicPr>
        <p:blipFill>
          <a:blip r:embed="rId1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26535" y="1941097"/>
            <a:ext cx="540001" cy="540001"/>
          </a:xfrm>
          <a:prstGeom prst="rect">
            <a:avLst/>
          </a:prstGeom>
        </p:spPr>
      </p:pic>
      <p:sp>
        <p:nvSpPr>
          <p:cNvPr id="82" name="TextBox 81"/>
          <p:cNvSpPr txBox="1"/>
          <p:nvPr/>
        </p:nvSpPr>
        <p:spPr>
          <a:xfrm>
            <a:off x="4592748" y="2080291"/>
            <a:ext cx="2236101" cy="261610"/>
          </a:xfrm>
          <a:prstGeom prst="rect">
            <a:avLst/>
          </a:prstGeom>
          <a:noFill/>
        </p:spPr>
        <p:txBody>
          <a:bodyPr wrap="square" rtlCol="0">
            <a:spAutoFit/>
          </a:bodyPr>
          <a:lstStyle/>
          <a:p>
            <a:pPr algn="just"/>
            <a:r>
              <a:rPr lang="en-GB" sz="1100" dirty="0">
                <a:latin typeface="Corda-Light" panose="02000503020000020004" pitchFamily="50" charset="0"/>
              </a:rPr>
              <a:t>Item worn as a cloak</a:t>
            </a:r>
          </a:p>
        </p:txBody>
      </p:sp>
      <p:pic>
        <p:nvPicPr>
          <p:cNvPr id="84" name="Picture 83"/>
          <p:cNvPicPr>
            <a:picLocks noChangeAspect="1"/>
          </p:cNvPicPr>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30764" y="6083461"/>
            <a:ext cx="540001" cy="540001"/>
          </a:xfrm>
          <a:prstGeom prst="rect">
            <a:avLst/>
          </a:prstGeom>
        </p:spPr>
      </p:pic>
      <p:sp>
        <p:nvSpPr>
          <p:cNvPr id="83" name="TextBox 82"/>
          <p:cNvSpPr txBox="1"/>
          <p:nvPr/>
        </p:nvSpPr>
        <p:spPr>
          <a:xfrm>
            <a:off x="991652" y="5632297"/>
            <a:ext cx="2236101" cy="261610"/>
          </a:xfrm>
          <a:prstGeom prst="rect">
            <a:avLst/>
          </a:prstGeom>
          <a:noFill/>
        </p:spPr>
        <p:txBody>
          <a:bodyPr wrap="square" rtlCol="0">
            <a:spAutoFit/>
          </a:bodyPr>
          <a:lstStyle/>
          <a:p>
            <a:pPr algn="just"/>
            <a:r>
              <a:rPr lang="en-GB" sz="1100" dirty="0">
                <a:latin typeface="Corda-Light" panose="02000503020000020004" pitchFamily="50" charset="0"/>
              </a:rPr>
              <a:t>Not original 5e content</a:t>
            </a:r>
          </a:p>
        </p:txBody>
      </p:sp>
      <p:grpSp>
        <p:nvGrpSpPr>
          <p:cNvPr id="6" name="Group 5">
            <a:extLst>
              <a:ext uri="{FF2B5EF4-FFF2-40B4-BE49-F238E27FC236}">
                <a16:creationId xmlns:a16="http://schemas.microsoft.com/office/drawing/2014/main" id="{B7B11561-3A57-4CDC-9B13-B7BCF77869B8}"/>
              </a:ext>
            </a:extLst>
          </p:cNvPr>
          <p:cNvGrpSpPr/>
          <p:nvPr/>
        </p:nvGrpSpPr>
        <p:grpSpPr>
          <a:xfrm>
            <a:off x="440228" y="5478288"/>
            <a:ext cx="482008" cy="482008"/>
            <a:chOff x="520911" y="5428982"/>
            <a:chExt cx="482008" cy="482008"/>
          </a:xfrm>
        </p:grpSpPr>
        <p:pic>
          <p:nvPicPr>
            <p:cNvPr id="5" name="Picture 4">
              <a:extLst>
                <a:ext uri="{FF2B5EF4-FFF2-40B4-BE49-F238E27FC236}">
                  <a16:creationId xmlns:a16="http://schemas.microsoft.com/office/drawing/2014/main" id="{28EA5FBF-2E22-4A07-8895-8753B11B8B5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79" name="Picture 6" descr="Billedresultat for banned symbol"/>
            <p:cNvPicPr>
              <a:picLocks noChangeAspect="1" noChangeArrowheads="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Rectangle 59">
            <a:extLst>
              <a:ext uri="{FF2B5EF4-FFF2-40B4-BE49-F238E27FC236}">
                <a16:creationId xmlns:a16="http://schemas.microsoft.com/office/drawing/2014/main" id="{E6011B7A-ABCB-4521-A40D-18E4A88F9FE3}"/>
              </a:ext>
            </a:extLst>
          </p:cNvPr>
          <p:cNvSpPr/>
          <p:nvPr/>
        </p:nvSpPr>
        <p:spPr>
          <a:xfrm rot="10800000">
            <a:off x="7853098" y="-52270"/>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CD876A7E-A329-4B27-9F91-4EFD6BD4A61D}"/>
              </a:ext>
            </a:extLst>
          </p:cNvPr>
          <p:cNvSpPr/>
          <p:nvPr/>
        </p:nvSpPr>
        <p:spPr>
          <a:xfrm rot="10800000">
            <a:off x="6660780" y="3446344"/>
            <a:ext cx="2682925" cy="3534318"/>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Rectangle 84">
            <a:extLst>
              <a:ext uri="{FF2B5EF4-FFF2-40B4-BE49-F238E27FC236}">
                <a16:creationId xmlns:a16="http://schemas.microsoft.com/office/drawing/2014/main" id="{F383440F-41A2-42CC-B6CD-B5D5D6D29CCD}"/>
              </a:ext>
            </a:extLst>
          </p:cNvPr>
          <p:cNvSpPr/>
          <p:nvPr/>
        </p:nvSpPr>
        <p:spPr>
          <a:xfrm>
            <a:off x="7869284" y="-54349"/>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86" name="TextBox 85">
            <a:extLst>
              <a:ext uri="{FF2B5EF4-FFF2-40B4-BE49-F238E27FC236}">
                <a16:creationId xmlns:a16="http://schemas.microsoft.com/office/drawing/2014/main" id="{1E66AC1A-248C-4556-8F75-0FC25423DDF8}"/>
              </a:ext>
            </a:extLst>
          </p:cNvPr>
          <p:cNvSpPr txBox="1"/>
          <p:nvPr/>
        </p:nvSpPr>
        <p:spPr>
          <a:xfrm>
            <a:off x="7841847" y="616499"/>
            <a:ext cx="2236101" cy="2092881"/>
          </a:xfrm>
          <a:prstGeom prst="rect">
            <a:avLst/>
          </a:prstGeom>
          <a:noFill/>
        </p:spPr>
        <p:txBody>
          <a:bodyPr wrap="square" rtlCol="0">
            <a:spAutoFit/>
          </a:bodyPr>
          <a:lstStyle/>
          <a:p>
            <a:pPr algn="just"/>
            <a:r>
              <a:rPr lang="en-US" sz="1300" dirty="0"/>
              <a:t>No immediate use. Can be crafted (alchemist’s supplies) into a Potion of </a:t>
            </a:r>
            <a:r>
              <a:rPr lang="en-US" sz="1300" dirty="0" err="1"/>
              <a:t>Gruumsh’s</a:t>
            </a:r>
            <a:r>
              <a:rPr lang="en-US" sz="1300" dirty="0"/>
              <a:t> Fury (grants an extra 1d8 damage to all melee attacks for one hour, ends early if the user doesn’t take an attack action against a creature for more than 5 consecutive rounds)</a:t>
            </a:r>
            <a:endParaRPr lang="en-GB" sz="1300" dirty="0">
              <a:latin typeface="Corda-Light" panose="02000503020000020004" pitchFamily="50" charset="0"/>
            </a:endParaRPr>
          </a:p>
        </p:txBody>
      </p:sp>
      <p:sp>
        <p:nvSpPr>
          <p:cNvPr id="87" name="TextBox 86">
            <a:extLst>
              <a:ext uri="{FF2B5EF4-FFF2-40B4-BE49-F238E27FC236}">
                <a16:creationId xmlns:a16="http://schemas.microsoft.com/office/drawing/2014/main" id="{3622999B-84D2-4852-9E1B-8334990233F9}"/>
              </a:ext>
            </a:extLst>
          </p:cNvPr>
          <p:cNvSpPr txBox="1"/>
          <p:nvPr/>
        </p:nvSpPr>
        <p:spPr>
          <a:xfrm>
            <a:off x="7831212" y="-35181"/>
            <a:ext cx="2236100" cy="369332"/>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1800" dirty="0">
                <a:solidFill>
                  <a:srgbClr val="58170D"/>
                </a:solidFill>
                <a:latin typeface="MrsEavesSmallCaps" panose="020B0600000000000000" pitchFamily="34" charset="0"/>
              </a:rPr>
              <a:t>Orc Left Eye of Fury</a:t>
            </a:r>
            <a:endParaRPr lang="en-GB" sz="1800" dirty="0">
              <a:solidFill>
                <a:srgbClr val="58170D"/>
              </a:solidFill>
              <a:latin typeface="MrsEavesSmallCaps" panose="020B0600000000000000" pitchFamily="34" charset="0"/>
            </a:endParaRPr>
          </a:p>
        </p:txBody>
      </p:sp>
      <p:sp>
        <p:nvSpPr>
          <p:cNvPr id="95" name="Rectangle 94">
            <a:extLst>
              <a:ext uri="{FF2B5EF4-FFF2-40B4-BE49-F238E27FC236}">
                <a16:creationId xmlns:a16="http://schemas.microsoft.com/office/drawing/2014/main" id="{092CDA13-6633-4784-A149-F84B69BDFC9C}"/>
              </a:ext>
            </a:extLst>
          </p:cNvPr>
          <p:cNvSpPr/>
          <p:nvPr/>
        </p:nvSpPr>
        <p:spPr>
          <a:xfrm>
            <a:off x="6630072" y="3411655"/>
            <a:ext cx="2732025" cy="356900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97" name="TextBox 96">
            <a:extLst>
              <a:ext uri="{FF2B5EF4-FFF2-40B4-BE49-F238E27FC236}">
                <a16:creationId xmlns:a16="http://schemas.microsoft.com/office/drawing/2014/main" id="{E471872B-B687-4DF8-8539-BB2D59B1F599}"/>
              </a:ext>
            </a:extLst>
          </p:cNvPr>
          <p:cNvSpPr txBox="1"/>
          <p:nvPr/>
        </p:nvSpPr>
        <p:spPr>
          <a:xfrm>
            <a:off x="6653992" y="3463308"/>
            <a:ext cx="2632457" cy="369332"/>
          </a:xfrm>
          <a:prstGeom prst="rect">
            <a:avLst/>
          </a:prstGeom>
          <a:noFill/>
        </p:spPr>
        <p:txBody>
          <a:bodyPr wrap="square" rtlCol="0">
            <a:spAutoFit/>
          </a:bodyPr>
          <a:lstStyle/>
          <a:p>
            <a:pPr algn="ctr"/>
            <a:r>
              <a:rPr lang="da-DK" dirty="0">
                <a:solidFill>
                  <a:srgbClr val="58170D"/>
                </a:solidFill>
                <a:latin typeface="MrsEavesSmallCaps" panose="020B0600000000000000" pitchFamily="34" charset="0"/>
              </a:rPr>
              <a:t>Ankheg Leg</a:t>
            </a:r>
            <a:endParaRPr lang="en-GB" dirty="0">
              <a:solidFill>
                <a:srgbClr val="58170D"/>
              </a:solidFill>
              <a:latin typeface="MrsEavesSmallCaps" panose="020B0600000000000000" pitchFamily="34" charset="0"/>
            </a:endParaRPr>
          </a:p>
        </p:txBody>
      </p:sp>
    </p:spTree>
    <p:extLst>
      <p:ext uri="{BB962C8B-B14F-4D97-AF65-F5344CB8AC3E}">
        <p14:creationId xmlns:p14="http://schemas.microsoft.com/office/powerpoint/2010/main" val="294154733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36F979FB-3D4C-431C-8D74-4E9B7330ADF5}"/>
              </a:ext>
            </a:extLst>
          </p:cNvPr>
          <p:cNvSpPr/>
          <p:nvPr/>
        </p:nvSpPr>
        <p:spPr>
          <a:xfrm rot="10800000">
            <a:off x="5725321" y="271224"/>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D18C4B41-1936-4A30-BFB4-0FCB41F7DFC5}"/>
              </a:ext>
            </a:extLst>
          </p:cNvPr>
          <p:cNvSpPr/>
          <p:nvPr/>
        </p:nvSpPr>
        <p:spPr>
          <a:xfrm rot="10800000">
            <a:off x="5743360" y="3458271"/>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D917A3C2-42B1-4B39-9203-2187CFE7E19D}"/>
              </a:ext>
            </a:extLst>
          </p:cNvPr>
          <p:cNvSpPr/>
          <p:nvPr/>
        </p:nvSpPr>
        <p:spPr>
          <a:xfrm rot="10800000">
            <a:off x="3416287" y="271224"/>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63DC1D84-BCD3-485C-89E2-7622BEB2745C}"/>
              </a:ext>
            </a:extLst>
          </p:cNvPr>
          <p:cNvSpPr/>
          <p:nvPr/>
        </p:nvSpPr>
        <p:spPr>
          <a:xfrm rot="10800000">
            <a:off x="3434326" y="3458271"/>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F5DC97B8-314D-4627-AD98-8F902415F91F}"/>
              </a:ext>
            </a:extLst>
          </p:cNvPr>
          <p:cNvSpPr/>
          <p:nvPr/>
        </p:nvSpPr>
        <p:spPr>
          <a:xfrm rot="10800000">
            <a:off x="1126411" y="269824"/>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D23531C1-63C5-459B-8650-B0D69374796B}"/>
              </a:ext>
            </a:extLst>
          </p:cNvPr>
          <p:cNvSpPr/>
          <p:nvPr/>
        </p:nvSpPr>
        <p:spPr>
          <a:xfrm rot="10800000">
            <a:off x="1133298" y="3456871"/>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60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1116820" y="258162"/>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2" name="TextBox 1"/>
          <p:cNvSpPr txBox="1"/>
          <p:nvPr/>
        </p:nvSpPr>
        <p:spPr>
          <a:xfrm>
            <a:off x="1127453" y="922367"/>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8" name="TextBox 7"/>
          <p:cNvSpPr txBox="1"/>
          <p:nvPr/>
        </p:nvSpPr>
        <p:spPr>
          <a:xfrm>
            <a:off x="1116820" y="288870"/>
            <a:ext cx="2236100" cy="369332"/>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1800" dirty="0">
                <a:solidFill>
                  <a:srgbClr val="58170D"/>
                </a:solidFill>
                <a:latin typeface="MrsEavesSmallCaps" panose="020B0600000000000000" pitchFamily="34" charset="0"/>
              </a:rPr>
              <a:t>[Dummy Name]</a:t>
            </a:r>
            <a:endParaRPr lang="en-GB" sz="1800" dirty="0">
              <a:solidFill>
                <a:srgbClr val="58170D"/>
              </a:solidFill>
              <a:latin typeface="MrsEavesSmallCaps" panose="020B0600000000000000" pitchFamily="34" charset="0"/>
            </a:endParaRPr>
          </a:p>
        </p:txBody>
      </p:sp>
      <p:pic>
        <p:nvPicPr>
          <p:cNvPr id="11" name="Picture 10"/>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71149" y="2812487"/>
            <a:ext cx="540001" cy="540001"/>
          </a:xfrm>
          <a:prstGeom prst="rect">
            <a:avLst/>
          </a:prstGeom>
        </p:spPr>
      </p:pic>
      <p:sp>
        <p:nvSpPr>
          <p:cNvPr id="12" name="Rectangle 11"/>
          <p:cNvSpPr/>
          <p:nvPr/>
        </p:nvSpPr>
        <p:spPr>
          <a:xfrm>
            <a:off x="3416719" y="258162"/>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13" name="TextBox 12"/>
          <p:cNvSpPr txBox="1"/>
          <p:nvPr/>
        </p:nvSpPr>
        <p:spPr>
          <a:xfrm>
            <a:off x="3439178" y="919382"/>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14" name="TextBox 13"/>
          <p:cNvSpPr txBox="1"/>
          <p:nvPr/>
        </p:nvSpPr>
        <p:spPr>
          <a:xfrm>
            <a:off x="3416719" y="288870"/>
            <a:ext cx="2236100" cy="369332"/>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1800" dirty="0">
                <a:solidFill>
                  <a:srgbClr val="58170D"/>
                </a:solidFill>
                <a:latin typeface="MrsEavesSmallCaps" panose="020B0600000000000000" pitchFamily="34" charset="0"/>
              </a:rPr>
              <a:t>[Dummy Name]</a:t>
            </a:r>
            <a:endParaRPr lang="en-GB" sz="1800" dirty="0">
              <a:solidFill>
                <a:srgbClr val="58170D"/>
              </a:solidFill>
              <a:latin typeface="MrsEavesSmallCaps" panose="020B0600000000000000" pitchFamily="34" charset="0"/>
            </a:endParaRPr>
          </a:p>
        </p:txBody>
      </p:sp>
      <p:pic>
        <p:nvPicPr>
          <p:cNvPr id="15" name="Picture 14"/>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71049" y="2812487"/>
            <a:ext cx="540001" cy="540001"/>
          </a:xfrm>
          <a:prstGeom prst="rect">
            <a:avLst/>
          </a:prstGeom>
        </p:spPr>
      </p:pic>
      <p:sp>
        <p:nvSpPr>
          <p:cNvPr id="16" name="Rectangle 15"/>
          <p:cNvSpPr/>
          <p:nvPr/>
        </p:nvSpPr>
        <p:spPr>
          <a:xfrm>
            <a:off x="5726568" y="258162"/>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17" name="TextBox 16"/>
          <p:cNvSpPr txBox="1"/>
          <p:nvPr/>
        </p:nvSpPr>
        <p:spPr>
          <a:xfrm>
            <a:off x="5737203" y="922366"/>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18" name="TextBox 17"/>
          <p:cNvSpPr txBox="1"/>
          <p:nvPr/>
        </p:nvSpPr>
        <p:spPr>
          <a:xfrm>
            <a:off x="5726568" y="288870"/>
            <a:ext cx="2236100" cy="369332"/>
          </a:xfrm>
          <a:prstGeom prst="rect">
            <a:avLst/>
          </a:prstGeom>
          <a:noFill/>
        </p:spPr>
        <p:txBody>
          <a:bodyPr wrap="square" rtlCol="0">
            <a:spAutoFit/>
          </a:bodyPr>
          <a:lstStyle/>
          <a:p>
            <a:pPr algn="ctr"/>
            <a:r>
              <a:rPr lang="da-DK" dirty="0">
                <a:solidFill>
                  <a:srgbClr val="58170D"/>
                </a:solidFill>
                <a:latin typeface="MrsEavesSmallCaps" panose="020B0600000000000000" pitchFamily="34" charset="0"/>
                <a:ea typeface="la fraktouille" pitchFamily="2" charset="0"/>
              </a:rPr>
              <a:t>[Dummy Name]</a:t>
            </a:r>
            <a:endParaRPr lang="en-GB" dirty="0">
              <a:solidFill>
                <a:srgbClr val="58170D"/>
              </a:solidFill>
              <a:latin typeface="MrsEavesSmallCaps" panose="020B0600000000000000" pitchFamily="34" charset="0"/>
              <a:ea typeface="la fraktouille" pitchFamily="2" charset="0"/>
            </a:endParaRPr>
          </a:p>
        </p:txBody>
      </p:sp>
      <p:pic>
        <p:nvPicPr>
          <p:cNvPr id="19" name="Picture 18"/>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80897" y="2812487"/>
            <a:ext cx="540001" cy="540001"/>
          </a:xfrm>
          <a:prstGeom prst="rect">
            <a:avLst/>
          </a:prstGeom>
        </p:spPr>
      </p:pic>
      <p:sp>
        <p:nvSpPr>
          <p:cNvPr id="24" name="Rectangle 23"/>
          <p:cNvSpPr/>
          <p:nvPr/>
        </p:nvSpPr>
        <p:spPr>
          <a:xfrm>
            <a:off x="1116820" y="3456869"/>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25" name="TextBox 24"/>
          <p:cNvSpPr txBox="1"/>
          <p:nvPr/>
        </p:nvSpPr>
        <p:spPr>
          <a:xfrm>
            <a:off x="1127454" y="4119146"/>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26" name="TextBox 25"/>
          <p:cNvSpPr txBox="1"/>
          <p:nvPr/>
        </p:nvSpPr>
        <p:spPr>
          <a:xfrm>
            <a:off x="1116820" y="3487576"/>
            <a:ext cx="2236100" cy="369332"/>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1800" dirty="0">
                <a:solidFill>
                  <a:srgbClr val="58170D"/>
                </a:solidFill>
                <a:latin typeface="MrsEavesSmallCaps" panose="020B0600000000000000" pitchFamily="34" charset="0"/>
              </a:rPr>
              <a:t>[Dummy Name]</a:t>
            </a:r>
            <a:endParaRPr lang="en-GB" sz="1800" dirty="0">
              <a:solidFill>
                <a:srgbClr val="58170D"/>
              </a:solidFill>
              <a:latin typeface="MrsEavesSmallCaps" panose="020B0600000000000000" pitchFamily="34" charset="0"/>
            </a:endParaRPr>
          </a:p>
        </p:txBody>
      </p:sp>
      <p:pic>
        <p:nvPicPr>
          <p:cNvPr id="27" name="Picture 26"/>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771149" y="6011195"/>
            <a:ext cx="540001" cy="540001"/>
          </a:xfrm>
          <a:prstGeom prst="rect">
            <a:avLst/>
          </a:prstGeom>
        </p:spPr>
      </p:pic>
      <p:sp>
        <p:nvSpPr>
          <p:cNvPr id="28" name="Rectangle 27"/>
          <p:cNvSpPr/>
          <p:nvPr/>
        </p:nvSpPr>
        <p:spPr>
          <a:xfrm>
            <a:off x="3416719" y="3456869"/>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29" name="TextBox 28"/>
          <p:cNvSpPr txBox="1"/>
          <p:nvPr/>
        </p:nvSpPr>
        <p:spPr>
          <a:xfrm>
            <a:off x="3427353" y="4119146"/>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30" name="TextBox 29"/>
          <p:cNvSpPr txBox="1"/>
          <p:nvPr/>
        </p:nvSpPr>
        <p:spPr>
          <a:xfrm>
            <a:off x="3416719" y="3487576"/>
            <a:ext cx="2236100" cy="369332"/>
          </a:xfrm>
          <a:prstGeom prst="rect">
            <a:avLst/>
          </a:prstGeom>
          <a:noFill/>
        </p:spPr>
        <p:txBody>
          <a:bodyPr wrap="square" rtlCol="0">
            <a:spAutoFit/>
          </a:bodyPr>
          <a:lstStyle/>
          <a:p>
            <a:pPr algn="ctr"/>
            <a:r>
              <a:rPr lang="da-DK" dirty="0">
                <a:solidFill>
                  <a:srgbClr val="58170D"/>
                </a:solidFill>
                <a:latin typeface="MrsEavesSmallCaps" panose="020B0600000000000000" pitchFamily="34" charset="0"/>
                <a:ea typeface="la fraktouille" pitchFamily="2" charset="0"/>
              </a:rPr>
              <a:t>[Dummy Name]</a:t>
            </a:r>
            <a:endParaRPr lang="en-GB" dirty="0">
              <a:solidFill>
                <a:srgbClr val="58170D"/>
              </a:solidFill>
              <a:latin typeface="MrsEavesSmallCaps" panose="020B0600000000000000" pitchFamily="34" charset="0"/>
              <a:ea typeface="la fraktouille" pitchFamily="2" charset="0"/>
            </a:endParaRPr>
          </a:p>
        </p:txBody>
      </p:sp>
      <p:pic>
        <p:nvPicPr>
          <p:cNvPr id="31" name="Picture 30"/>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71049" y="6011195"/>
            <a:ext cx="540001" cy="540001"/>
          </a:xfrm>
          <a:prstGeom prst="rect">
            <a:avLst/>
          </a:prstGeom>
        </p:spPr>
      </p:pic>
      <p:sp>
        <p:nvSpPr>
          <p:cNvPr id="32" name="Rectangle 31"/>
          <p:cNvSpPr/>
          <p:nvPr/>
        </p:nvSpPr>
        <p:spPr>
          <a:xfrm>
            <a:off x="5726568" y="3456869"/>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33" name="TextBox 32"/>
          <p:cNvSpPr txBox="1"/>
          <p:nvPr/>
        </p:nvSpPr>
        <p:spPr>
          <a:xfrm>
            <a:off x="5737203" y="4119147"/>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34" name="TextBox 33"/>
          <p:cNvSpPr txBox="1"/>
          <p:nvPr/>
        </p:nvSpPr>
        <p:spPr>
          <a:xfrm>
            <a:off x="5726568" y="3487576"/>
            <a:ext cx="2236100" cy="369332"/>
          </a:xfrm>
          <a:prstGeom prst="rect">
            <a:avLst/>
          </a:prstGeom>
          <a:noFill/>
        </p:spPr>
        <p:txBody>
          <a:bodyPr wrap="square" rtlCol="0">
            <a:spAutoFit/>
          </a:bodyPr>
          <a:lstStyle/>
          <a:p>
            <a:pPr algn="ctr"/>
            <a:r>
              <a:rPr lang="da-DK" dirty="0">
                <a:solidFill>
                  <a:srgbClr val="58170D"/>
                </a:solidFill>
                <a:latin typeface="MrsEavesSmallCaps" panose="020B0600000000000000" pitchFamily="34" charset="0"/>
                <a:ea typeface="la fraktouille" pitchFamily="2" charset="0"/>
              </a:rPr>
              <a:t>[Dummy Name]</a:t>
            </a:r>
            <a:endParaRPr lang="en-GB" dirty="0">
              <a:solidFill>
                <a:srgbClr val="58170D"/>
              </a:solidFill>
              <a:latin typeface="MrsEavesSmallCaps" panose="020B0600000000000000" pitchFamily="34" charset="0"/>
              <a:ea typeface="la fraktouille" pitchFamily="2" charset="0"/>
            </a:endParaRPr>
          </a:p>
        </p:txBody>
      </p:sp>
      <p:pic>
        <p:nvPicPr>
          <p:cNvPr id="35" name="Picture 34"/>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380897" y="6011195"/>
            <a:ext cx="540001" cy="540001"/>
          </a:xfrm>
          <a:prstGeom prst="rect">
            <a:avLst/>
          </a:prstGeom>
        </p:spPr>
      </p:pic>
      <p:grpSp>
        <p:nvGrpSpPr>
          <p:cNvPr id="72" name="Group 71">
            <a:extLst>
              <a:ext uri="{FF2B5EF4-FFF2-40B4-BE49-F238E27FC236}">
                <a16:creationId xmlns:a16="http://schemas.microsoft.com/office/drawing/2014/main" id="{63E1907C-7840-4238-80FC-D7D179F5FA8B}"/>
              </a:ext>
            </a:extLst>
          </p:cNvPr>
          <p:cNvGrpSpPr/>
          <p:nvPr/>
        </p:nvGrpSpPr>
        <p:grpSpPr>
          <a:xfrm>
            <a:off x="5774367" y="6092429"/>
            <a:ext cx="482008" cy="482008"/>
            <a:chOff x="520911" y="5428982"/>
            <a:chExt cx="482008" cy="482008"/>
          </a:xfrm>
        </p:grpSpPr>
        <p:pic>
          <p:nvPicPr>
            <p:cNvPr id="73" name="Picture 72">
              <a:extLst>
                <a:ext uri="{FF2B5EF4-FFF2-40B4-BE49-F238E27FC236}">
                  <a16:creationId xmlns:a16="http://schemas.microsoft.com/office/drawing/2014/main" id="{3B6175C2-68AB-4423-BD09-1F795793CE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74" name="Picture 6" descr="Billedresultat for banned symbol">
              <a:extLst>
                <a:ext uri="{FF2B5EF4-FFF2-40B4-BE49-F238E27FC236}">
                  <a16:creationId xmlns:a16="http://schemas.microsoft.com/office/drawing/2014/main" id="{E1F20327-9DCD-4B2C-A476-0AC1C12D2EAE}"/>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BA8A7E14-B4E4-4075-A0F8-8DA024E67F87}"/>
              </a:ext>
            </a:extLst>
          </p:cNvPr>
          <p:cNvGrpSpPr/>
          <p:nvPr/>
        </p:nvGrpSpPr>
        <p:grpSpPr>
          <a:xfrm>
            <a:off x="5783292" y="2883719"/>
            <a:ext cx="482008" cy="482008"/>
            <a:chOff x="520911" y="5428982"/>
            <a:chExt cx="482008" cy="482008"/>
          </a:xfrm>
        </p:grpSpPr>
        <p:pic>
          <p:nvPicPr>
            <p:cNvPr id="76" name="Picture 75">
              <a:extLst>
                <a:ext uri="{FF2B5EF4-FFF2-40B4-BE49-F238E27FC236}">
                  <a16:creationId xmlns:a16="http://schemas.microsoft.com/office/drawing/2014/main" id="{7D03FB2F-56A8-40AA-99C7-3B268CB893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77" name="Picture 6" descr="Billedresultat for banned symbol">
              <a:extLst>
                <a:ext uri="{FF2B5EF4-FFF2-40B4-BE49-F238E27FC236}">
                  <a16:creationId xmlns:a16="http://schemas.microsoft.com/office/drawing/2014/main" id="{A755627D-D3F2-445B-9FF5-6CC8829908BA}"/>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534004D6-8D53-49DA-84DB-AD8ACA0A6786}"/>
              </a:ext>
            </a:extLst>
          </p:cNvPr>
          <p:cNvGrpSpPr/>
          <p:nvPr/>
        </p:nvGrpSpPr>
        <p:grpSpPr>
          <a:xfrm>
            <a:off x="3487926" y="6090453"/>
            <a:ext cx="482008" cy="482008"/>
            <a:chOff x="520911" y="5428982"/>
            <a:chExt cx="482008" cy="482008"/>
          </a:xfrm>
        </p:grpSpPr>
        <p:pic>
          <p:nvPicPr>
            <p:cNvPr id="79" name="Picture 78">
              <a:extLst>
                <a:ext uri="{FF2B5EF4-FFF2-40B4-BE49-F238E27FC236}">
                  <a16:creationId xmlns:a16="http://schemas.microsoft.com/office/drawing/2014/main" id="{78EBE75A-80F5-45C7-86E6-06538FEBAC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80" name="Picture 6" descr="Billedresultat for banned symbol">
              <a:extLst>
                <a:ext uri="{FF2B5EF4-FFF2-40B4-BE49-F238E27FC236}">
                  <a16:creationId xmlns:a16="http://schemas.microsoft.com/office/drawing/2014/main" id="{FF4271AE-81A0-4786-9DA2-0B30502CDD2C}"/>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36C7DF25-2D93-485A-BC80-9BD1AE8FCCEB}"/>
              </a:ext>
            </a:extLst>
          </p:cNvPr>
          <p:cNvGrpSpPr/>
          <p:nvPr/>
        </p:nvGrpSpPr>
        <p:grpSpPr>
          <a:xfrm>
            <a:off x="3487926" y="2883719"/>
            <a:ext cx="482008" cy="482008"/>
            <a:chOff x="520911" y="5428982"/>
            <a:chExt cx="482008" cy="482008"/>
          </a:xfrm>
        </p:grpSpPr>
        <p:pic>
          <p:nvPicPr>
            <p:cNvPr id="82" name="Picture 81">
              <a:extLst>
                <a:ext uri="{FF2B5EF4-FFF2-40B4-BE49-F238E27FC236}">
                  <a16:creationId xmlns:a16="http://schemas.microsoft.com/office/drawing/2014/main" id="{E79DBED8-3EBE-4B7A-B0FD-0D69F4450A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83" name="Picture 6" descr="Billedresultat for banned symbol">
              <a:extLst>
                <a:ext uri="{FF2B5EF4-FFF2-40B4-BE49-F238E27FC236}">
                  <a16:creationId xmlns:a16="http://schemas.microsoft.com/office/drawing/2014/main" id="{D8AB90AB-E1B7-45A1-AEDB-ACEC385EC6E9}"/>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F5AFE0E-D55E-4E90-A505-D2A9DF6097E3}"/>
              </a:ext>
            </a:extLst>
          </p:cNvPr>
          <p:cNvGrpSpPr/>
          <p:nvPr/>
        </p:nvGrpSpPr>
        <p:grpSpPr>
          <a:xfrm>
            <a:off x="1164619" y="6090453"/>
            <a:ext cx="482008" cy="482008"/>
            <a:chOff x="520911" y="5428982"/>
            <a:chExt cx="482008" cy="482008"/>
          </a:xfrm>
        </p:grpSpPr>
        <p:pic>
          <p:nvPicPr>
            <p:cNvPr id="85" name="Picture 84">
              <a:extLst>
                <a:ext uri="{FF2B5EF4-FFF2-40B4-BE49-F238E27FC236}">
                  <a16:creationId xmlns:a16="http://schemas.microsoft.com/office/drawing/2014/main" id="{CED13B86-A192-4F3F-9EC5-73C7ECDE8A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86" name="Picture 6" descr="Billedresultat for banned symbol">
              <a:extLst>
                <a:ext uri="{FF2B5EF4-FFF2-40B4-BE49-F238E27FC236}">
                  <a16:creationId xmlns:a16="http://schemas.microsoft.com/office/drawing/2014/main" id="{DF97730D-5EAA-4A0F-8CF9-F6C200068EB5}"/>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7" name="Group 86">
            <a:extLst>
              <a:ext uri="{FF2B5EF4-FFF2-40B4-BE49-F238E27FC236}">
                <a16:creationId xmlns:a16="http://schemas.microsoft.com/office/drawing/2014/main" id="{036B5DCD-47BD-453C-8AC4-93470DE2805D}"/>
              </a:ext>
            </a:extLst>
          </p:cNvPr>
          <p:cNvGrpSpPr/>
          <p:nvPr/>
        </p:nvGrpSpPr>
        <p:grpSpPr>
          <a:xfrm>
            <a:off x="1164619" y="2883719"/>
            <a:ext cx="482008" cy="482008"/>
            <a:chOff x="520911" y="5428982"/>
            <a:chExt cx="482008" cy="482008"/>
          </a:xfrm>
        </p:grpSpPr>
        <p:pic>
          <p:nvPicPr>
            <p:cNvPr id="88" name="Picture 87">
              <a:extLst>
                <a:ext uri="{FF2B5EF4-FFF2-40B4-BE49-F238E27FC236}">
                  <a16:creationId xmlns:a16="http://schemas.microsoft.com/office/drawing/2014/main" id="{B53D7EE9-2FA4-4E19-A0A3-4327F7E9EB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46" y="5498366"/>
              <a:ext cx="324000" cy="324000"/>
            </a:xfrm>
            <a:prstGeom prst="rect">
              <a:avLst/>
            </a:prstGeom>
          </p:spPr>
        </p:pic>
        <p:pic>
          <p:nvPicPr>
            <p:cNvPr id="89" name="Picture 6" descr="Billedresultat for banned symbol">
              <a:extLst>
                <a:ext uri="{FF2B5EF4-FFF2-40B4-BE49-F238E27FC236}">
                  <a16:creationId xmlns:a16="http://schemas.microsoft.com/office/drawing/2014/main" id="{60EF31CC-4FC6-433A-A297-64B6976FD3BB}"/>
                </a:ext>
              </a:extLst>
            </p:cNvPr>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911" y="5428982"/>
              <a:ext cx="482008" cy="4820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873870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FA5280C-2494-4258-B4A6-A6DAB930978A}"/>
              </a:ext>
            </a:extLst>
          </p:cNvPr>
          <p:cNvSpPr/>
          <p:nvPr/>
        </p:nvSpPr>
        <p:spPr>
          <a:xfrm rot="10800000">
            <a:off x="5549670" y="1235082"/>
            <a:ext cx="3282096" cy="516170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33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p:nvSpPr>
        <p:spPr>
          <a:xfrm>
            <a:off x="5519853" y="1235084"/>
            <a:ext cx="3311913" cy="51617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22" name="TextBox 21"/>
          <p:cNvSpPr txBox="1"/>
          <p:nvPr/>
        </p:nvSpPr>
        <p:spPr>
          <a:xfrm>
            <a:off x="5709423" y="1235083"/>
            <a:ext cx="2899317" cy="369332"/>
          </a:xfrm>
          <a:prstGeom prst="rect">
            <a:avLst/>
          </a:prstGeom>
          <a:noFill/>
        </p:spPr>
        <p:txBody>
          <a:bodyPr wrap="square" rtlCol="0">
            <a:spAutoFit/>
          </a:bodyPr>
          <a:lstStyle/>
          <a:p>
            <a:pPr algn="ctr"/>
            <a:r>
              <a:rPr lang="en-US" dirty="0"/>
              <a:t>Pinch of Spirit Dust </a:t>
            </a:r>
            <a:endParaRPr lang="en-US" b="1" dirty="0"/>
          </a:p>
        </p:txBody>
      </p:sp>
      <p:pic>
        <p:nvPicPr>
          <p:cNvPr id="58" name="Picture 57"/>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130071" y="5745826"/>
            <a:ext cx="540001" cy="540001"/>
          </a:xfrm>
          <a:prstGeom prst="rect">
            <a:avLst/>
          </a:prstGeom>
        </p:spPr>
      </p:pic>
      <p:sp>
        <p:nvSpPr>
          <p:cNvPr id="45" name="Rectangle 44">
            <a:extLst>
              <a:ext uri="{FF2B5EF4-FFF2-40B4-BE49-F238E27FC236}">
                <a16:creationId xmlns:a16="http://schemas.microsoft.com/office/drawing/2014/main" id="{48D45A71-3BE1-40CF-B129-BEBD35C96E0A}"/>
              </a:ext>
            </a:extLst>
          </p:cNvPr>
          <p:cNvSpPr/>
          <p:nvPr/>
        </p:nvSpPr>
        <p:spPr>
          <a:xfrm rot="10800000">
            <a:off x="2123546" y="189530"/>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33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AAE7F9E9-9DB9-4747-AD5B-315B67E87D75}"/>
              </a:ext>
            </a:extLst>
          </p:cNvPr>
          <p:cNvSpPr/>
          <p:nvPr/>
        </p:nvSpPr>
        <p:spPr>
          <a:xfrm>
            <a:off x="2119699" y="176468"/>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48" name="TextBox 47">
            <a:extLst>
              <a:ext uri="{FF2B5EF4-FFF2-40B4-BE49-F238E27FC236}">
                <a16:creationId xmlns:a16="http://schemas.microsoft.com/office/drawing/2014/main" id="{810643DD-56F7-4B92-97D7-E88B421DB0B1}"/>
              </a:ext>
            </a:extLst>
          </p:cNvPr>
          <p:cNvSpPr txBox="1"/>
          <p:nvPr/>
        </p:nvSpPr>
        <p:spPr>
          <a:xfrm>
            <a:off x="5609064" y="1604415"/>
            <a:ext cx="2999676" cy="261610"/>
          </a:xfrm>
          <a:prstGeom prst="rect">
            <a:avLst/>
          </a:prstGeom>
          <a:noFill/>
        </p:spPr>
        <p:txBody>
          <a:bodyPr wrap="square" rtlCol="0">
            <a:spAutoFit/>
          </a:bodyPr>
          <a:lstStyle/>
          <a:p>
            <a:r>
              <a:rPr lang="en-US" sz="1100" dirty="0"/>
              <a:t>Acts as Dust of Disappearance. </a:t>
            </a:r>
          </a:p>
        </p:txBody>
      </p:sp>
      <p:sp>
        <p:nvSpPr>
          <p:cNvPr id="49" name="TextBox 48">
            <a:extLst>
              <a:ext uri="{FF2B5EF4-FFF2-40B4-BE49-F238E27FC236}">
                <a16:creationId xmlns:a16="http://schemas.microsoft.com/office/drawing/2014/main" id="{E6FB89AE-2226-4139-9440-7E86BF590173}"/>
              </a:ext>
            </a:extLst>
          </p:cNvPr>
          <p:cNvSpPr txBox="1"/>
          <p:nvPr/>
        </p:nvSpPr>
        <p:spPr>
          <a:xfrm>
            <a:off x="2062549" y="207177"/>
            <a:ext cx="2388360" cy="646331"/>
          </a:xfrm>
          <a:prstGeom prst="rect">
            <a:avLst/>
          </a:prstGeom>
          <a:noFill/>
        </p:spPr>
        <p:txBody>
          <a:bodyPr wrap="square" rtlCol="0">
            <a:spAutoFit/>
          </a:bodyPr>
          <a:lstStyle/>
          <a:p>
            <a:pPr algn="ctr"/>
            <a:r>
              <a:rPr lang="da-DK" dirty="0">
                <a:solidFill>
                  <a:srgbClr val="58170D"/>
                </a:solidFill>
                <a:latin typeface="MrsEavesSmallCaps" panose="020B0600000000000000" pitchFamily="34" charset="0"/>
                <a:ea typeface="la fraktouille" pitchFamily="2" charset="0"/>
              </a:rPr>
              <a:t>[Dummy Potion Name]</a:t>
            </a:r>
            <a:endParaRPr lang="en-GB" dirty="0">
              <a:solidFill>
                <a:srgbClr val="58170D"/>
              </a:solidFill>
              <a:latin typeface="MrsEavesSmallCaps" panose="020B0600000000000000" pitchFamily="34" charset="0"/>
              <a:ea typeface="la fraktouille" pitchFamily="2" charset="0"/>
            </a:endParaRPr>
          </a:p>
        </p:txBody>
      </p:sp>
      <p:pic>
        <p:nvPicPr>
          <p:cNvPr id="66" name="Picture 65">
            <a:extLst>
              <a:ext uri="{FF2B5EF4-FFF2-40B4-BE49-F238E27FC236}">
                <a16:creationId xmlns:a16="http://schemas.microsoft.com/office/drawing/2014/main" id="{20C15A68-6A47-4976-9597-BE586527D828}"/>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788046" y="2727153"/>
            <a:ext cx="540001" cy="540001"/>
          </a:xfrm>
          <a:prstGeom prst="rect">
            <a:avLst/>
          </a:prstGeom>
        </p:spPr>
      </p:pic>
      <p:graphicFrame>
        <p:nvGraphicFramePr>
          <p:cNvPr id="67" name="Table 66">
            <a:extLst>
              <a:ext uri="{FF2B5EF4-FFF2-40B4-BE49-F238E27FC236}">
                <a16:creationId xmlns:a16="http://schemas.microsoft.com/office/drawing/2014/main" id="{5606B32C-2F42-48B6-A3D1-790F92667614}"/>
              </a:ext>
            </a:extLst>
          </p:cNvPr>
          <p:cNvGraphicFramePr>
            <a:graphicFrameLocks noGrp="1"/>
          </p:cNvGraphicFramePr>
          <p:nvPr>
            <p:extLst>
              <p:ext uri="{D42A27DB-BD31-4B8C-83A1-F6EECF244321}">
                <p14:modId xmlns:p14="http://schemas.microsoft.com/office/powerpoint/2010/main" val="1663735223"/>
              </p:ext>
            </p:extLst>
          </p:nvPr>
        </p:nvGraphicFramePr>
        <p:xfrm>
          <a:off x="2173960" y="1347881"/>
          <a:ext cx="2163979" cy="1295400"/>
        </p:xfrm>
        <a:graphic>
          <a:graphicData uri="http://schemas.openxmlformats.org/drawingml/2006/table">
            <a:tbl>
              <a:tblPr firstRow="1" bandRow="1">
                <a:tableStyleId>{616DA210-FB5B-4158-B5E0-FEB733F419BA}</a:tableStyleId>
              </a:tblPr>
              <a:tblGrid>
                <a:gridCol w="210396">
                  <a:extLst>
                    <a:ext uri="{9D8B030D-6E8A-4147-A177-3AD203B41FA5}">
                      <a16:colId xmlns:a16="http://schemas.microsoft.com/office/drawing/2014/main" val="377780029"/>
                    </a:ext>
                  </a:extLst>
                </a:gridCol>
                <a:gridCol w="739499">
                  <a:extLst>
                    <a:ext uri="{9D8B030D-6E8A-4147-A177-3AD203B41FA5}">
                      <a16:colId xmlns:a16="http://schemas.microsoft.com/office/drawing/2014/main" val="2567553739"/>
                    </a:ext>
                  </a:extLst>
                </a:gridCol>
                <a:gridCol w="368919">
                  <a:extLst>
                    <a:ext uri="{9D8B030D-6E8A-4147-A177-3AD203B41FA5}">
                      <a16:colId xmlns:a16="http://schemas.microsoft.com/office/drawing/2014/main" val="3574970572"/>
                    </a:ext>
                  </a:extLst>
                </a:gridCol>
                <a:gridCol w="845165">
                  <a:extLst>
                    <a:ext uri="{9D8B030D-6E8A-4147-A177-3AD203B41FA5}">
                      <a16:colId xmlns:a16="http://schemas.microsoft.com/office/drawing/2014/main" val="2769362274"/>
                    </a:ext>
                  </a:extLst>
                </a:gridCol>
              </a:tblGrid>
              <a:tr h="259080">
                <a:tc>
                  <a:txBody>
                    <a:bodyPr/>
                    <a:lstStyle/>
                    <a:p>
                      <a:pPr marL="0" algn="l" defTabSz="914400" rtl="0" eaLnBrk="1" latinLnBrk="0" hangingPunct="1"/>
                      <a:r>
                        <a:rPr lang="da-DK" sz="1100" b="0" kern="1200" dirty="0">
                          <a:solidFill>
                            <a:schemeClr val="tx1"/>
                          </a:solidFill>
                          <a:latin typeface="Scala Sans" pitchFamily="50" charset="0"/>
                          <a:ea typeface="+mn-ea"/>
                          <a:cs typeface="+mn-cs"/>
                        </a:rPr>
                        <a:t>1</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A</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6</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F</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solidFill>
                      <a:srgbClr val="E3E5BD"/>
                    </a:solidFill>
                  </a:tcPr>
                </a:tc>
                <a:extLst>
                  <a:ext uri="{0D108BD9-81ED-4DB2-BD59-A6C34878D82A}">
                    <a16:rowId xmlns:a16="http://schemas.microsoft.com/office/drawing/2014/main" val="3078583185"/>
                  </a:ext>
                </a:extLst>
              </a:tr>
              <a:tr h="259080">
                <a:tc>
                  <a:txBody>
                    <a:bodyPr/>
                    <a:lstStyle/>
                    <a:p>
                      <a:pPr marL="0" algn="l" defTabSz="914400" rtl="0" eaLnBrk="1" latinLnBrk="0" hangingPunct="1"/>
                      <a:r>
                        <a:rPr lang="da-DK" sz="1100" b="0" kern="1200" dirty="0">
                          <a:solidFill>
                            <a:schemeClr val="tx1"/>
                          </a:solidFill>
                          <a:latin typeface="Scala Sans" pitchFamily="50" charset="0"/>
                          <a:ea typeface="+mn-ea"/>
                          <a:cs typeface="+mn-cs"/>
                        </a:rPr>
                        <a:t>2</a:t>
                      </a:r>
                      <a:endParaRPr lang="en-GB" sz="1100" b="0" kern="1200" dirty="0">
                        <a:solidFill>
                          <a:schemeClr val="tx1"/>
                        </a:solidFill>
                        <a:latin typeface="Scala Sans" pitchFamily="50" charset="0"/>
                        <a:ea typeface="+mn-ea"/>
                        <a:cs typeface="+mn-cs"/>
                      </a:endParaRPr>
                    </a:p>
                  </a:txBody>
                  <a:tcPr>
                    <a:lnL w="12700" cmpd="sng">
                      <a:noFill/>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B</a:t>
                      </a:r>
                      <a:endParaRPr lang="en-GB" sz="1100" b="0" kern="1200" dirty="0">
                        <a:solidFill>
                          <a:schemeClr val="tx1"/>
                        </a:solidFill>
                        <a:latin typeface="Scala Sans" pitchFamily="50"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7</a:t>
                      </a:r>
                      <a:endParaRPr lang="en-GB" sz="1100" b="0" kern="1200" dirty="0">
                        <a:solidFill>
                          <a:schemeClr val="tx1"/>
                        </a:solidFill>
                        <a:latin typeface="Scala Sans" pitchFamily="50" charset="0"/>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G</a:t>
                      </a:r>
                      <a:endParaRPr lang="en-GB" sz="1100" b="0" kern="1200" dirty="0">
                        <a:solidFill>
                          <a:schemeClr val="tx1"/>
                        </a:solidFill>
                        <a:latin typeface="Scala Sans" pitchFamily="50" charset="0"/>
                        <a:ea typeface="+mn-ea"/>
                        <a:cs typeface="+mn-cs"/>
                      </a:endParaRPr>
                    </a:p>
                  </a:txBody>
                  <a:tcPr>
                    <a:lnL w="12700" cap="flat" cmpd="sng" algn="ctr">
                      <a:no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3208629"/>
                  </a:ext>
                </a:extLst>
              </a:tr>
              <a:tr h="259080">
                <a:tc>
                  <a:txBody>
                    <a:bodyPr/>
                    <a:lstStyle/>
                    <a:p>
                      <a:pPr marL="0" algn="l" defTabSz="914400" rtl="0" eaLnBrk="1" latinLnBrk="0" hangingPunct="1"/>
                      <a:r>
                        <a:rPr lang="da-DK" sz="1100" b="0" kern="1200" dirty="0">
                          <a:solidFill>
                            <a:schemeClr val="tx1"/>
                          </a:solidFill>
                          <a:latin typeface="Scala Sans" pitchFamily="50" charset="0"/>
                          <a:ea typeface="+mn-ea"/>
                          <a:cs typeface="+mn-cs"/>
                        </a:rPr>
                        <a:t>3</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C</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8</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pPr marL="0" algn="l" defTabSz="914400" rtl="0" eaLnBrk="1" latinLnBrk="0" hangingPunct="1"/>
                      <a:r>
                        <a:rPr lang="da-DK" sz="1100" b="0" kern="1200" dirty="0">
                          <a:solidFill>
                            <a:schemeClr val="tx1"/>
                          </a:solidFill>
                          <a:latin typeface="Scala Sans" pitchFamily="50" charset="0"/>
                          <a:ea typeface="+mn-ea"/>
                          <a:cs typeface="+mn-cs"/>
                        </a:rPr>
                        <a:t>H</a:t>
                      </a:r>
                      <a:endParaRPr lang="en-GB" sz="1100" b="0" kern="1200" dirty="0">
                        <a:solidFill>
                          <a:schemeClr val="tx1"/>
                        </a:solidFill>
                        <a:latin typeface="Scala Sans" pitchFamily="50" charset="0"/>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extLst>
                  <a:ext uri="{0D108BD9-81ED-4DB2-BD59-A6C34878D82A}">
                    <a16:rowId xmlns:a16="http://schemas.microsoft.com/office/drawing/2014/main" val="4057604972"/>
                  </a:ext>
                </a:extLst>
              </a:tr>
              <a:tr h="259080">
                <a:tc>
                  <a:txBody>
                    <a:bodyPr/>
                    <a:lstStyle/>
                    <a:p>
                      <a:r>
                        <a:rPr lang="da-DK" sz="1100" b="0" dirty="0">
                          <a:latin typeface="Scala Sans" pitchFamily="50" charset="0"/>
                        </a:rPr>
                        <a:t>4</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da-DK" sz="1100" b="0" dirty="0">
                          <a:latin typeface="Scala Sans" pitchFamily="50" charset="0"/>
                        </a:rPr>
                        <a:t>D</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da-DK" sz="1100" b="0" dirty="0">
                          <a:latin typeface="Scala Sans" pitchFamily="50" charset="0"/>
                        </a:rPr>
                        <a:t>9</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da-DK" sz="1100" b="0" dirty="0">
                          <a:latin typeface="Scala Sans" pitchFamily="50" charset="0"/>
                        </a:rPr>
                        <a:t>I</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03065815"/>
                  </a:ext>
                </a:extLst>
              </a:tr>
              <a:tr h="259080">
                <a:tc>
                  <a:txBody>
                    <a:bodyPr/>
                    <a:lstStyle/>
                    <a:p>
                      <a:r>
                        <a:rPr lang="da-DK" sz="1100" b="0" dirty="0">
                          <a:latin typeface="Scala Sans" pitchFamily="50" charset="0"/>
                        </a:rPr>
                        <a:t>5</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r>
                        <a:rPr lang="da-DK" sz="1100" b="0" dirty="0">
                          <a:latin typeface="Scala Sans" pitchFamily="50" charset="0"/>
                        </a:rPr>
                        <a:t>E</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r>
                        <a:rPr lang="da-DK" sz="1100" b="0" dirty="0">
                          <a:latin typeface="Scala Sans" pitchFamily="50" charset="0"/>
                        </a:rPr>
                        <a:t>10</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tc>
                  <a:txBody>
                    <a:bodyPr/>
                    <a:lstStyle/>
                    <a:p>
                      <a:r>
                        <a:rPr lang="da-DK" sz="1100" b="0" dirty="0">
                          <a:latin typeface="Scala Sans" pitchFamily="50" charset="0"/>
                        </a:rPr>
                        <a:t>J</a:t>
                      </a:r>
                      <a:endParaRPr lang="en-GB" sz="1100" b="0" dirty="0">
                        <a:latin typeface="Scala Sans" pitchFamily="50"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3E5BD"/>
                    </a:solidFill>
                  </a:tcPr>
                </a:tc>
                <a:extLst>
                  <a:ext uri="{0D108BD9-81ED-4DB2-BD59-A6C34878D82A}">
                    <a16:rowId xmlns:a16="http://schemas.microsoft.com/office/drawing/2014/main" val="61628739"/>
                  </a:ext>
                </a:extLst>
              </a:tr>
            </a:tbl>
          </a:graphicData>
        </a:graphic>
      </p:graphicFrame>
      <p:sp>
        <p:nvSpPr>
          <p:cNvPr id="68" name="Rectangle 67">
            <a:extLst>
              <a:ext uri="{FF2B5EF4-FFF2-40B4-BE49-F238E27FC236}">
                <a16:creationId xmlns:a16="http://schemas.microsoft.com/office/drawing/2014/main" id="{C59CB8C0-D2FE-45E8-A465-1FE6197A2079}"/>
              </a:ext>
            </a:extLst>
          </p:cNvPr>
          <p:cNvSpPr/>
          <p:nvPr/>
        </p:nvSpPr>
        <p:spPr>
          <a:xfrm rot="10800000">
            <a:off x="-179415" y="187454"/>
            <a:ext cx="2262300" cy="3165921"/>
          </a:xfrm>
          <a:prstGeom prst="rect">
            <a:avLst/>
          </a:prstGeom>
          <a:blipFill dpi="0" rotWithShape="1">
            <a:blip r:embed="rId2">
              <a:alphaModFix amt="60000"/>
              <a:extLst>
                <a:ext uri="{BEBA8EAE-BF5A-486C-A8C5-ECC9F3942E4B}">
                  <a14:imgProps xmlns:a14="http://schemas.microsoft.com/office/drawing/2010/main">
                    <a14:imgLayer r:embed="rId3">
                      <a14:imgEffect>
                        <a14:colorTemperature colorTemp="11500"/>
                      </a14:imgEffect>
                      <a14:imgEffect>
                        <a14:saturation sat="33000"/>
                      </a14:imgEffect>
                      <a14:imgEffect>
                        <a14:brightnessContrast brigh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8A2A65EE-6DE3-4F06-841E-14210EBD4B75}"/>
              </a:ext>
            </a:extLst>
          </p:cNvPr>
          <p:cNvSpPr/>
          <p:nvPr/>
        </p:nvSpPr>
        <p:spPr>
          <a:xfrm>
            <a:off x="-189006" y="175792"/>
            <a:ext cx="2268000" cy="316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46"/>
          </a:p>
        </p:txBody>
      </p:sp>
      <p:sp>
        <p:nvSpPr>
          <p:cNvPr id="71" name="TextBox 70">
            <a:extLst>
              <a:ext uri="{FF2B5EF4-FFF2-40B4-BE49-F238E27FC236}">
                <a16:creationId xmlns:a16="http://schemas.microsoft.com/office/drawing/2014/main" id="{8014F3D5-3C17-4C72-B947-749DD9D07042}"/>
              </a:ext>
            </a:extLst>
          </p:cNvPr>
          <p:cNvSpPr txBox="1"/>
          <p:nvPr/>
        </p:nvSpPr>
        <p:spPr>
          <a:xfrm>
            <a:off x="-179480" y="870859"/>
            <a:ext cx="2236101" cy="261610"/>
          </a:xfrm>
          <a:prstGeom prst="rect">
            <a:avLst/>
          </a:prstGeom>
          <a:noFill/>
        </p:spPr>
        <p:txBody>
          <a:bodyPr wrap="square" rtlCol="0">
            <a:spAutoFit/>
          </a:bodyPr>
          <a:lstStyle/>
          <a:p>
            <a:pPr algn="just"/>
            <a:r>
              <a:rPr lang="en-GB" sz="1100" dirty="0">
                <a:latin typeface="Corda-Light" panose="02000503020000020004" pitchFamily="50" charset="0"/>
              </a:rPr>
              <a:t>[Dummy text]</a:t>
            </a:r>
          </a:p>
        </p:txBody>
      </p:sp>
      <p:sp>
        <p:nvSpPr>
          <p:cNvPr id="72" name="TextBox 71">
            <a:extLst>
              <a:ext uri="{FF2B5EF4-FFF2-40B4-BE49-F238E27FC236}">
                <a16:creationId xmlns:a16="http://schemas.microsoft.com/office/drawing/2014/main" id="{34F9B10E-F7B3-4A4A-AAAC-216DE8ACAEA1}"/>
              </a:ext>
            </a:extLst>
          </p:cNvPr>
          <p:cNvSpPr txBox="1"/>
          <p:nvPr/>
        </p:nvSpPr>
        <p:spPr>
          <a:xfrm>
            <a:off x="-189006" y="206501"/>
            <a:ext cx="2236100" cy="646331"/>
          </a:xfrm>
          <a:prstGeom prst="rect">
            <a:avLst/>
          </a:prstGeom>
          <a:noFill/>
        </p:spPr>
        <p:txBody>
          <a:bodyPr wrap="square" rtlCol="0">
            <a:spAutoFit/>
          </a:bodyPr>
          <a:lstStyle>
            <a:defPPr>
              <a:defRPr lang="en-US"/>
            </a:defPPr>
            <a:lvl1pPr algn="ctr">
              <a:defRPr sz="2000">
                <a:solidFill>
                  <a:srgbClr val="832F1C"/>
                </a:solidFill>
                <a:latin typeface="MrsEavesRoman" pitchFamily="2" charset="0"/>
                <a:ea typeface="la fraktouille" pitchFamily="2" charset="0"/>
              </a:defRPr>
            </a:lvl1pPr>
          </a:lstStyle>
          <a:p>
            <a:r>
              <a:rPr lang="da-DK" sz="1800" dirty="0">
                <a:solidFill>
                  <a:srgbClr val="58170D"/>
                </a:solidFill>
                <a:latin typeface="MrsEavesSmallCaps" panose="020B0600000000000000" pitchFamily="34" charset="0"/>
              </a:rPr>
              <a:t>[Dummy Potion Name]</a:t>
            </a:r>
            <a:endParaRPr lang="en-GB" sz="1800" dirty="0">
              <a:solidFill>
                <a:srgbClr val="58170D"/>
              </a:solidFill>
              <a:latin typeface="MrsEavesSmallCaps" panose="020B0600000000000000" pitchFamily="34" charset="0"/>
            </a:endParaRPr>
          </a:p>
        </p:txBody>
      </p:sp>
      <p:pic>
        <p:nvPicPr>
          <p:cNvPr id="75" name="Picture 74">
            <a:extLst>
              <a:ext uri="{FF2B5EF4-FFF2-40B4-BE49-F238E27FC236}">
                <a16:creationId xmlns:a16="http://schemas.microsoft.com/office/drawing/2014/main" id="{959B4491-81EA-4D55-8E6B-78A1C12764A9}"/>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64284" y="2726477"/>
            <a:ext cx="540001" cy="540001"/>
          </a:xfrm>
          <a:prstGeom prst="rect">
            <a:avLst/>
          </a:prstGeom>
        </p:spPr>
      </p:pic>
      <p:pic>
        <p:nvPicPr>
          <p:cNvPr id="17" name="Picture 65">
            <a:extLst>
              <a:ext uri="{FF2B5EF4-FFF2-40B4-BE49-F238E27FC236}">
                <a16:creationId xmlns:a16="http://schemas.microsoft.com/office/drawing/2014/main" id="{D4365DE2-2D40-425B-897C-75B19B1DA71A}"/>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99351" y="4309996"/>
            <a:ext cx="540001" cy="540001"/>
          </a:xfrm>
          <a:prstGeom prst="rect">
            <a:avLst/>
          </a:prstGeom>
        </p:spPr>
      </p:pic>
    </p:spTree>
    <p:extLst>
      <p:ext uri="{BB962C8B-B14F-4D97-AF65-F5344CB8AC3E}">
        <p14:creationId xmlns:p14="http://schemas.microsoft.com/office/powerpoint/2010/main" val="306704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5" name="Picture 94" descr="Macintosh HD:Users:narciss:Desktop:000 DND_ASSETS:DnD SHARDS:DnD_shard.eps">
            <a:extLst>
              <a:ext uri="{FF2B5EF4-FFF2-40B4-BE49-F238E27FC236}">
                <a16:creationId xmlns:a16="http://schemas.microsoft.com/office/drawing/2014/main" id="{4D4815E5-9602-4BAF-9816-0DF950E3B5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74632" y="675516"/>
            <a:ext cx="3594735" cy="99695"/>
          </a:xfrm>
          <a:prstGeom prst="rect">
            <a:avLst/>
          </a:prstGeom>
          <a:noFill/>
          <a:ln>
            <a:noFill/>
          </a:ln>
        </p:spPr>
      </p:pic>
      <p:sp>
        <p:nvSpPr>
          <p:cNvPr id="16" name="TextBox 15">
            <a:extLst>
              <a:ext uri="{FF2B5EF4-FFF2-40B4-BE49-F238E27FC236}">
                <a16:creationId xmlns:a16="http://schemas.microsoft.com/office/drawing/2014/main" id="{3D9EC0CE-DF75-4153-8281-1F74374268A5}"/>
              </a:ext>
            </a:extLst>
          </p:cNvPr>
          <p:cNvSpPr txBox="1"/>
          <p:nvPr/>
        </p:nvSpPr>
        <p:spPr>
          <a:xfrm>
            <a:off x="0" y="714449"/>
            <a:ext cx="9144001" cy="6324808"/>
          </a:xfrm>
          <a:prstGeom prst="rect">
            <a:avLst/>
          </a:prstGeom>
          <a:noFill/>
        </p:spPr>
        <p:txBody>
          <a:bodyPr wrap="square" rtlCol="0">
            <a:spAutoFit/>
          </a:bodyPr>
          <a:lstStyle/>
          <a:p>
            <a:pPr algn="just"/>
            <a:r>
              <a:rPr lang="en-US" sz="900" dirty="0">
                <a:latin typeface="TeX Gyre Bonum" panose="00000500000000000000" pitchFamily="50" charset="0"/>
              </a:rPr>
              <a:t>OPEN GAME LICENSE Version 1.0a </a:t>
            </a:r>
          </a:p>
          <a:p>
            <a:pPr algn="just"/>
            <a:r>
              <a:rPr lang="en-US" sz="900" dirty="0">
                <a:latin typeface="TeX Gyre Bonum" panose="00000500000000000000" pitchFamily="50" charset="0"/>
              </a:rPr>
              <a:t>The following text is the property of Wizards of the Coast, Inc. and is Copyright 2000 Wizards of the Coast, Inc ("Wizards"). All Rights Reserved. 1. Definitions: (a)"Contributors" means the copyright and/or trademark owners who have contributed Open Game Content; (b)"Derivative Material" means copyrighted material including derivative works and translations (including into other computer languages), potation, modification, correction, addition, extension, upgrade, improvement, compilation, abridgment or other form in which an existing work may be recast, transformed or adapted; (c) "Distribute" means to reproduce, license, rent, lease, sell, broadcast, publicly display, transmit or otherwise distribute; (d)"Open Game Content" means the game mechanic and includes the methods, procedures, processes and routines to the extent such content does not embody the Product Identity and is an enhancement over the prior art and any additional content clearly identified as Open Game Content by the Contributor, and means any work covered by this License, including translations and derivative works under copyright law, but specifically excludes Product Identity. (e) "Product Identity" means product and product line names, logos and identifying marks including trade dress; artifacts; creatures characters; stories, storylines, plots, thematic elements, dialogue, incidents, language, artwork, symbols, designs, depictions, likenesses, formats, poses, concepts, themes and graphic, photographic and other visual or audio representations; names and descriptions of characters, spells, enchantments, personalities, teams, personas, likenesses and special abilities; places, locations, environments, creatures, equipment, magical or supernatural abilities or effects, logos, symbols, or graphic designs; and any other trademark or registered trademark clearly identified as Product identity by the owner of the Product Identity, and which specifically excludes the Open Game Content; (f) "Trademark" means the logos, names, mark, sign, motto, designs that are used by a Contributor to identify itself or its products or the associated products contributed to the Open Game License by the Contributor (g) "Use", "Used" or "Using" means to use, Distribute, copy, edit, format, modify, translate and otherwise create Derivative Material of Open Game Content. (h) "You" or "Your" means the licensee in terms of this agreement. 2. The License: This License applies to any Open Game Content that contains a notice indicating that the Open Game Content may only be Used under and in terms of this License. You must affix such a notice to any Open Game Content that you Use. No terms may be added to or subtracted from this License except as described by the License itself. No other terms or conditions may be applied to any Open Game Content distributed using this License. 3.Offer and Acceptance: By Using the Open Game Content You indicate Your acceptance of the terms of this License. 4. Grant and Consideration: In consideration for agreeing to use this License, the Contributors grant You a perpetual, worldwide, royalty-free, nonexclusive license with the exact terms of this License to Use, the Open Game Content. 5.Representation of Authority to Contribute: If You are contributing original material as Open Game Content, You represent that Your Contributions are Your original creation and/or You have sufficient rights to grant the rights conveyed by this License. 6.Notice of License Copyright: You must update the COPYRIGHT NOTICE portion of this License to include the exact text of the COPYRIGHT NOTICE of any Open Game Content You are copying, modifying or distributing, and You must add the title, the copyright date, and the copyright holder's name to the COPYRIGHT NOTICE of any original Open Game Content you Distribute. 7. Use of Product Identity: You agree not to Use any Product Identity, including as an indication as to compatibility, except as expressly licensed in another, independent Agreement with the owner of each element of that Product Identity. You agree not to indicate compatibility or co-adaptability with any Trademark or Registered Trademark in conjunction with a work containing Open Game Content except as expressly licensed in another, independent Agreement with the owner of such Trademark or Registered Trademark. The use of any Product Identity in Open Game Content does not constitute a challenge to the ownership of that Product Identity. The owner of any Product Identity used in Open Game Content shall retain all rights, title and interest in and to that Product Identity. 8. Identification: If you distribute Open Game Content You must clearly indicate which portions of the work that you are distributing are Open Game Content. 9. Updating the License: Wizards or its designated Agents may publish updated versions of this License. You may use any authorized version of this License to copy, modify and distribute any Open Game Content originally distributed under any version of this License. 10. Copy of this License: You MUST include a copy of this License with every copy of the Open Game Content You Distribute. 11. Use of Contributor Credits: You may not market or advertise the Open Game Content using the name of any Contributor unless You have written permission from the Contributor to do so. 12. Inability to Comply: If it is impossible for You to comply with any of the terms of this License with respect to some or all of the Open Game Content due to statute, judicial order, or governmental regulation then You may not Use any Open Game Material so affected. 13. Termination: This License will terminate automatically if You fail to comply with all terms herein and fail to cure such breach within 30 days of becoming aware of the breach. All sublicenses shall survive the termination of this License. 14. Reformation: If any provision of this License is held to be unenforceable, such provision shall be reformed only to the extent necessary to make it enforceable. 15. COPYRIGHT NOTICE Open Game License v 1.0a Copyright 2000, Wizards of the Coast, LLC. System Reference Document 5.1 Copyright 2016, Wizards of the Coast, Inc.; Authors Mike </a:t>
            </a:r>
            <a:r>
              <a:rPr lang="en-US" sz="900" dirty="0" err="1">
                <a:latin typeface="TeX Gyre Bonum" panose="00000500000000000000" pitchFamily="50" charset="0"/>
              </a:rPr>
              <a:t>Mearls</a:t>
            </a:r>
            <a:r>
              <a:rPr lang="en-US" sz="900" dirty="0">
                <a:latin typeface="TeX Gyre Bonum" panose="00000500000000000000" pitchFamily="50" charset="0"/>
              </a:rPr>
              <a:t>, Jeremy Crawford, Chris Perkins, Rodney Thompson, Peter Lee, James Wyatt, Robert J. </a:t>
            </a:r>
            <a:r>
              <a:rPr lang="en-US" sz="900" dirty="0" err="1">
                <a:latin typeface="TeX Gyre Bonum" panose="00000500000000000000" pitchFamily="50" charset="0"/>
              </a:rPr>
              <a:t>Schwalb</a:t>
            </a:r>
            <a:r>
              <a:rPr lang="en-US" sz="900" dirty="0">
                <a:latin typeface="TeX Gyre Bonum" panose="00000500000000000000" pitchFamily="50" charset="0"/>
              </a:rPr>
              <a:t>, Bruce R. Cordell, Chris Sims, and Steve Townshend, based on original material by E. Gary </a:t>
            </a:r>
            <a:r>
              <a:rPr lang="en-US" sz="900" dirty="0" err="1">
                <a:latin typeface="TeX Gyre Bonum" panose="00000500000000000000" pitchFamily="50" charset="0"/>
              </a:rPr>
              <a:t>Gygax</a:t>
            </a:r>
            <a:r>
              <a:rPr lang="en-US" sz="900" dirty="0">
                <a:latin typeface="TeX Gyre Bonum" panose="00000500000000000000" pitchFamily="50" charset="0"/>
              </a:rPr>
              <a:t> and Dave Arneson. </a:t>
            </a:r>
          </a:p>
          <a:p>
            <a:pPr algn="just"/>
            <a:r>
              <a:rPr lang="en-US" sz="900" dirty="0">
                <a:latin typeface="TeX Gyre Bonum" panose="00000500000000000000" pitchFamily="50" charset="0"/>
              </a:rPr>
              <a:t>END OF LICENSE </a:t>
            </a:r>
            <a:endParaRPr lang="en-US" sz="900" i="1" dirty="0">
              <a:latin typeface="TeX Gyre Bonum" panose="00000500000000000000" pitchFamily="50" charset="0"/>
            </a:endParaRPr>
          </a:p>
        </p:txBody>
      </p:sp>
      <p:sp>
        <p:nvSpPr>
          <p:cNvPr id="18" name="TextBox 17">
            <a:extLst>
              <a:ext uri="{FF2B5EF4-FFF2-40B4-BE49-F238E27FC236}">
                <a16:creationId xmlns:a16="http://schemas.microsoft.com/office/drawing/2014/main" id="{41D65F34-6F40-4600-BF07-485C2F9D22D5}"/>
              </a:ext>
            </a:extLst>
          </p:cNvPr>
          <p:cNvSpPr txBox="1"/>
          <p:nvPr/>
        </p:nvSpPr>
        <p:spPr>
          <a:xfrm>
            <a:off x="-380998" y="92826"/>
            <a:ext cx="9905999" cy="646331"/>
          </a:xfrm>
          <a:prstGeom prst="rect">
            <a:avLst/>
          </a:prstGeom>
          <a:noFill/>
        </p:spPr>
        <p:txBody>
          <a:bodyPr wrap="square" rtlCol="0">
            <a:spAutoFit/>
          </a:bodyPr>
          <a:lstStyle/>
          <a:p>
            <a:pPr algn="ctr"/>
            <a:r>
              <a:rPr lang="en-US" sz="3600" b="1" dirty="0">
                <a:latin typeface="Andada SC" panose="02000000000000000000" pitchFamily="2" charset="0"/>
              </a:rPr>
              <a:t>COPYRIGHT: PUBLISHED UNDER OGL</a:t>
            </a:r>
            <a:endParaRPr lang="en-GB" sz="3600" b="1" dirty="0">
              <a:latin typeface="Andada SC" panose="02000000000000000000" pitchFamily="2" charset="0"/>
            </a:endParaRPr>
          </a:p>
        </p:txBody>
      </p:sp>
    </p:spTree>
    <p:extLst>
      <p:ext uri="{BB962C8B-B14F-4D97-AF65-F5344CB8AC3E}">
        <p14:creationId xmlns:p14="http://schemas.microsoft.com/office/powerpoint/2010/main" val="394138709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EC1C2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27560</TotalTime>
  <Words>1699</Words>
  <Application>Microsoft Office PowerPoint</Application>
  <PresentationFormat>Хартия с формат Letter (8.5x11 инча)</PresentationFormat>
  <Paragraphs>73</Paragraphs>
  <Slides>5</Slides>
  <Notes>0</Notes>
  <HiddenSlides>0</HiddenSlides>
  <MMClips>0</MMClips>
  <ScaleCrop>false</ScaleCrop>
  <HeadingPairs>
    <vt:vector size="6" baseType="variant">
      <vt:variant>
        <vt:lpstr>Използвани шрифтове</vt:lpstr>
      </vt:variant>
      <vt:variant>
        <vt:i4>8</vt:i4>
      </vt:variant>
      <vt:variant>
        <vt:lpstr>Тема</vt:lpstr>
      </vt:variant>
      <vt:variant>
        <vt:i4>1</vt:i4>
      </vt:variant>
      <vt:variant>
        <vt:lpstr>Заглавия на слайдовете</vt:lpstr>
      </vt:variant>
      <vt:variant>
        <vt:i4>5</vt:i4>
      </vt:variant>
    </vt:vector>
  </HeadingPairs>
  <TitlesOfParts>
    <vt:vector size="14" baseType="lpstr">
      <vt:lpstr>Andada SC</vt:lpstr>
      <vt:lpstr>Arial</vt:lpstr>
      <vt:lpstr>Calibri</vt:lpstr>
      <vt:lpstr>Calibri Light</vt:lpstr>
      <vt:lpstr>Corda-Light</vt:lpstr>
      <vt:lpstr>MrsEavesSmallCaps</vt:lpstr>
      <vt:lpstr>Scala Sans</vt:lpstr>
      <vt:lpstr>TeX Gyre Bonum</vt:lpstr>
      <vt:lpstr>Office Theme</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Friis Lippert</dc:creator>
  <cp:lastModifiedBy>Georgi Delchev</cp:lastModifiedBy>
  <cp:revision>261</cp:revision>
  <dcterms:created xsi:type="dcterms:W3CDTF">2015-08-26T12:02:04Z</dcterms:created>
  <dcterms:modified xsi:type="dcterms:W3CDTF">2022-10-09T11:45:13Z</dcterms:modified>
</cp:coreProperties>
</file>